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4630400" cy="8229600"/>
  <p:notesSz cx="14630400" cy="8229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F1F5F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F1F5F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F1F5F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F1F5F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F1F5F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F1F5F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F161F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2658" y="381380"/>
            <a:ext cx="7268209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F1F5F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4000" y="2517470"/>
            <a:ext cx="7430770" cy="5609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F1F5F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9680" y="0"/>
            <a:ext cx="5760720" cy="8229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7945" y="2059564"/>
            <a:ext cx="7071359" cy="22345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17145">
              <a:lnSpc>
                <a:spcPct val="108600"/>
              </a:lnSpc>
              <a:spcBef>
                <a:spcPts val="95"/>
              </a:spcBef>
            </a:pPr>
            <a:r>
              <a:rPr dirty="0" sz="4450" spc="-45"/>
              <a:t>EXPLORATORY</a:t>
            </a:r>
            <a:r>
              <a:rPr dirty="0" sz="4450" spc="-225"/>
              <a:t> </a:t>
            </a:r>
            <a:r>
              <a:rPr dirty="0" sz="4450" spc="-20"/>
              <a:t>DATA </a:t>
            </a:r>
            <a:r>
              <a:rPr dirty="0" sz="4450" spc="-25"/>
              <a:t>ANALYSIS</a:t>
            </a:r>
            <a:r>
              <a:rPr dirty="0" sz="4450" spc="-260"/>
              <a:t> </a:t>
            </a:r>
            <a:r>
              <a:rPr dirty="0" sz="4450" spc="-10"/>
              <a:t>PROJECT </a:t>
            </a:r>
            <a:r>
              <a:rPr dirty="0" sz="4450"/>
              <a:t>MOVIE</a:t>
            </a:r>
            <a:r>
              <a:rPr dirty="0" sz="4450" spc="-45"/>
              <a:t> RATING</a:t>
            </a:r>
            <a:r>
              <a:rPr dirty="0" sz="4450" spc="-204"/>
              <a:t> </a:t>
            </a:r>
            <a:r>
              <a:rPr dirty="0" sz="4450" spc="-55"/>
              <a:t>ANALYSIS</a:t>
            </a:r>
            <a:endParaRPr sz="4450"/>
          </a:p>
        </p:txBody>
      </p:sp>
      <p:sp>
        <p:nvSpPr>
          <p:cNvPr id="4" name="object 4" descr=""/>
          <p:cNvSpPr txBox="1"/>
          <p:nvPr/>
        </p:nvSpPr>
        <p:spPr>
          <a:xfrm>
            <a:off x="781304" y="4596129"/>
            <a:ext cx="7642225" cy="2617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585"/>
              </a:lnSpc>
              <a:spcBef>
                <a:spcPts val="100"/>
              </a:spcBef>
            </a:pPr>
            <a:r>
              <a:rPr dirty="0" sz="2400" spc="135">
                <a:solidFill>
                  <a:srgbClr val="EBECEF"/>
                </a:solidFill>
                <a:latin typeface="Calibri"/>
                <a:cs typeface="Calibri"/>
              </a:rPr>
              <a:t>Presented</a:t>
            </a:r>
            <a:r>
              <a:rPr dirty="0" sz="2400" spc="6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65">
                <a:solidFill>
                  <a:srgbClr val="EBECEF"/>
                </a:solidFill>
                <a:latin typeface="Calibri"/>
                <a:cs typeface="Calibri"/>
              </a:rPr>
              <a:t>by: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ts val="23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400" spc="100">
                <a:solidFill>
                  <a:srgbClr val="EBECEF"/>
                </a:solidFill>
                <a:latin typeface="Calibri"/>
                <a:cs typeface="Calibri"/>
              </a:rPr>
              <a:t>Rithiga</a:t>
            </a:r>
            <a:r>
              <a:rPr dirty="0" sz="2400" spc="5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270">
                <a:solidFill>
                  <a:srgbClr val="EBECEF"/>
                </a:solidFill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ts val="2305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400" spc="70">
                <a:solidFill>
                  <a:srgbClr val="EBECEF"/>
                </a:solidFill>
                <a:latin typeface="Calibri"/>
                <a:cs typeface="Calibri"/>
              </a:rPr>
              <a:t>Yamini</a:t>
            </a:r>
            <a:r>
              <a:rPr dirty="0" sz="2400" spc="3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355">
                <a:solidFill>
                  <a:srgbClr val="EBECE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ts val="23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400" spc="145">
                <a:solidFill>
                  <a:srgbClr val="EBECEF"/>
                </a:solidFill>
                <a:latin typeface="Calibri"/>
                <a:cs typeface="Calibri"/>
              </a:rPr>
              <a:t>Reshetha</a:t>
            </a:r>
            <a:r>
              <a:rPr dirty="0" sz="2400" spc="2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-50">
                <a:solidFill>
                  <a:srgbClr val="EBECEF"/>
                </a:solidFill>
                <a:latin typeface="Calibri"/>
                <a:cs typeface="Calibri"/>
              </a:rPr>
              <a:t>M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ts val="23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400" spc="75">
                <a:solidFill>
                  <a:srgbClr val="EBECEF"/>
                </a:solidFill>
                <a:latin typeface="Calibri"/>
                <a:cs typeface="Calibri"/>
              </a:rPr>
              <a:t>Tharani</a:t>
            </a:r>
            <a:r>
              <a:rPr dirty="0" sz="2400" spc="5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405">
                <a:solidFill>
                  <a:srgbClr val="EBECEF"/>
                </a:solidFill>
                <a:latin typeface="Calibri"/>
                <a:cs typeface="Calibri"/>
              </a:rPr>
              <a:t>S</a:t>
            </a:r>
            <a:r>
              <a:rPr dirty="0" sz="2400" spc="7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85">
                <a:solidFill>
                  <a:srgbClr val="EBECEF"/>
                </a:solidFill>
                <a:latin typeface="Calibri"/>
                <a:cs typeface="Calibri"/>
              </a:rPr>
              <a:t>K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ts val="2595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400" spc="140">
                <a:solidFill>
                  <a:srgbClr val="EBECEF"/>
                </a:solidFill>
                <a:latin typeface="Calibri"/>
                <a:cs typeface="Calibri"/>
              </a:rPr>
              <a:t>Navya</a:t>
            </a:r>
            <a:r>
              <a:rPr dirty="0" sz="2400" spc="6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10">
                <a:solidFill>
                  <a:srgbClr val="EBECEF"/>
                </a:solidFill>
                <a:latin typeface="Calibri"/>
                <a:cs typeface="Calibri"/>
              </a:rPr>
              <a:t>Sunil</a:t>
            </a:r>
            <a:r>
              <a:rPr dirty="0" sz="2400" spc="5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235">
                <a:solidFill>
                  <a:srgbClr val="EBECEF"/>
                </a:solidFill>
                <a:latin typeface="Calibri"/>
                <a:cs typeface="Calibri"/>
              </a:rPr>
              <a:t>K</a:t>
            </a:r>
            <a:r>
              <a:rPr dirty="0" sz="2400" spc="7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355">
                <a:solidFill>
                  <a:srgbClr val="EBECE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45"/>
              </a:lnSpc>
              <a:spcBef>
                <a:spcPts val="540"/>
              </a:spcBef>
            </a:pPr>
            <a:r>
              <a:rPr dirty="0" sz="2400" spc="80">
                <a:solidFill>
                  <a:srgbClr val="EBECEF"/>
                </a:solidFill>
                <a:latin typeface="Calibri"/>
                <a:cs typeface="Calibri"/>
              </a:rPr>
              <a:t>Internship</a:t>
            </a:r>
            <a:r>
              <a:rPr dirty="0" sz="2400" spc="4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55">
                <a:solidFill>
                  <a:srgbClr val="EBECEF"/>
                </a:solidFill>
                <a:latin typeface="Calibri"/>
                <a:cs typeface="Calibri"/>
              </a:rPr>
              <a:t>Title: </a:t>
            </a:r>
            <a:r>
              <a:rPr dirty="0" sz="2400" spc="130">
                <a:solidFill>
                  <a:srgbClr val="EBECEF"/>
                </a:solidFill>
                <a:latin typeface="Calibri"/>
                <a:cs typeface="Calibri"/>
              </a:rPr>
              <a:t>Data</a:t>
            </a:r>
            <a:r>
              <a:rPr dirty="0" sz="240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75">
                <a:solidFill>
                  <a:srgbClr val="EBECEF"/>
                </a:solidFill>
                <a:latin typeface="Calibri"/>
                <a:cs typeface="Calibri"/>
              </a:rPr>
              <a:t>Science</a:t>
            </a:r>
            <a:r>
              <a:rPr dirty="0" sz="2400" spc="6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45">
                <a:solidFill>
                  <a:srgbClr val="EBECEF"/>
                </a:solidFill>
                <a:latin typeface="Calibri"/>
                <a:cs typeface="Calibri"/>
              </a:rPr>
              <a:t>Intern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45"/>
              </a:lnSpc>
            </a:pPr>
            <a:r>
              <a:rPr dirty="0" sz="2400" spc="120">
                <a:solidFill>
                  <a:srgbClr val="EBECEF"/>
                </a:solidFill>
                <a:latin typeface="Calibri"/>
                <a:cs typeface="Calibri"/>
              </a:rPr>
              <a:t>Tools</a:t>
            </a:r>
            <a:r>
              <a:rPr dirty="0" sz="2400" spc="13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20">
                <a:solidFill>
                  <a:srgbClr val="EBECEF"/>
                </a:solidFill>
                <a:latin typeface="Calibri"/>
                <a:cs typeface="Calibri"/>
              </a:rPr>
              <a:t>Used:</a:t>
            </a:r>
            <a:r>
              <a:rPr dirty="0" sz="2400" spc="12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75">
                <a:solidFill>
                  <a:srgbClr val="EBECEF"/>
                </a:solidFill>
                <a:latin typeface="Calibri"/>
                <a:cs typeface="Calibri"/>
              </a:rPr>
              <a:t>Python,</a:t>
            </a:r>
            <a:r>
              <a:rPr dirty="0" sz="2400" spc="1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35">
                <a:solidFill>
                  <a:srgbClr val="EBECEF"/>
                </a:solidFill>
                <a:latin typeface="Calibri"/>
                <a:cs typeface="Calibri"/>
              </a:rPr>
              <a:t>Pandas,NumPy</a:t>
            </a:r>
            <a:r>
              <a:rPr dirty="0" sz="2400" spc="15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EBECEF"/>
                </a:solidFill>
                <a:latin typeface="Calibri"/>
                <a:cs typeface="Calibri"/>
              </a:rPr>
              <a:t>Matplotlib,</a:t>
            </a:r>
            <a:r>
              <a:rPr dirty="0" sz="2400" spc="13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30">
                <a:solidFill>
                  <a:srgbClr val="EBECEF"/>
                </a:solidFill>
                <a:latin typeface="Calibri"/>
                <a:cs typeface="Calibri"/>
              </a:rPr>
              <a:t>Seaborn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105"/>
              </a:spcBef>
            </a:pPr>
            <a:r>
              <a:rPr dirty="0" sz="2900"/>
              <a:t>BUDGET</a:t>
            </a:r>
            <a:r>
              <a:rPr dirty="0" sz="2900" spc="-10"/>
              <a:t> </a:t>
            </a:r>
            <a:r>
              <a:rPr dirty="0" sz="2900"/>
              <a:t>VS</a:t>
            </a:r>
            <a:r>
              <a:rPr dirty="0" sz="2900" spc="-15"/>
              <a:t> </a:t>
            </a:r>
            <a:r>
              <a:rPr dirty="0" sz="2900"/>
              <a:t>BOX</a:t>
            </a:r>
            <a:r>
              <a:rPr dirty="0" sz="2900" spc="-15"/>
              <a:t> </a:t>
            </a:r>
            <a:r>
              <a:rPr dirty="0" sz="2900" spc="-10"/>
              <a:t>OFFICE:</a:t>
            </a:r>
            <a:endParaRPr sz="29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9476" y="2933712"/>
            <a:ext cx="6099047" cy="498043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07898" y="1185417"/>
            <a:ext cx="13356590" cy="6781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ts val="3180"/>
              </a:lnSpc>
              <a:spcBef>
                <a:spcPts val="95"/>
              </a:spcBef>
              <a:buFont typeface="Arial"/>
              <a:buChar char="•"/>
              <a:tabLst>
                <a:tab pos="469900" algn="l"/>
              </a:tabLst>
            </a:pP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Calibri"/>
                <a:cs typeface="Calibri"/>
              </a:rPr>
              <a:t>strong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Calibri"/>
                <a:cs typeface="Calibri"/>
              </a:rPr>
              <a:t>positive</a:t>
            </a: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relationship</a:t>
            </a: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85">
                <a:solidFill>
                  <a:srgbClr val="FFFFFF"/>
                </a:solidFill>
                <a:latin typeface="Calibri"/>
                <a:cs typeface="Calibri"/>
              </a:rPr>
              <a:t>seen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4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Calibri"/>
                <a:cs typeface="Calibri"/>
              </a:rPr>
              <a:t>budget</a:t>
            </a: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2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80">
                <a:solidFill>
                  <a:srgbClr val="FFFFFF"/>
                </a:solidFill>
                <a:latin typeface="Calibri"/>
                <a:cs typeface="Calibri"/>
              </a:rPr>
              <a:t>box</a:t>
            </a: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Calibri"/>
                <a:cs typeface="Calibri"/>
              </a:rPr>
              <a:t>office</a:t>
            </a:r>
            <a:r>
              <a:rPr dirty="0" sz="28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collections.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ts val="3000"/>
              </a:lnSpc>
              <a:buFont typeface="Arial"/>
              <a:buChar char="•"/>
              <a:tabLst>
                <a:tab pos="469900" algn="l"/>
              </a:tabLst>
            </a:pP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Higher-</a:t>
            </a:r>
            <a:r>
              <a:rPr dirty="0" sz="2800" spc="150">
                <a:solidFill>
                  <a:srgbClr val="FFFFFF"/>
                </a:solidFill>
                <a:latin typeface="Calibri"/>
                <a:cs typeface="Calibri"/>
              </a:rPr>
              <a:t>budget</a:t>
            </a: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films</a:t>
            </a:r>
            <a:r>
              <a:rPr dirty="0" sz="28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Calibri"/>
                <a:cs typeface="Calibri"/>
              </a:rPr>
              <a:t>consistently</a:t>
            </a: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Calibri"/>
                <a:cs typeface="Calibri"/>
              </a:rPr>
              <a:t>generate</a:t>
            </a:r>
            <a:r>
              <a:rPr dirty="0" sz="2800" spc="95">
                <a:solidFill>
                  <a:srgbClr val="FFFFFF"/>
                </a:solidFill>
                <a:latin typeface="Calibri"/>
                <a:cs typeface="Calibri"/>
              </a:rPr>
              <a:t> higher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55">
                <a:solidFill>
                  <a:srgbClr val="FFFFFF"/>
                </a:solidFill>
                <a:latin typeface="Calibri"/>
                <a:cs typeface="Calibri"/>
              </a:rPr>
              <a:t>revenue.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ts val="3000"/>
              </a:lnSpc>
              <a:buFont typeface="Arial"/>
              <a:buChar char="•"/>
              <a:tabLst>
                <a:tab pos="469900" algn="l"/>
              </a:tabLst>
            </a:pP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Mid-</a:t>
            </a:r>
            <a:r>
              <a:rPr dirty="0" sz="2800" spc="140">
                <a:solidFill>
                  <a:srgbClr val="FFFFFF"/>
                </a:solidFill>
                <a:latin typeface="Calibri"/>
                <a:cs typeface="Calibri"/>
              </a:rPr>
              <a:t>to-</a:t>
            </a:r>
            <a:r>
              <a:rPr dirty="0" sz="2800" spc="11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dirty="0" sz="280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Calibri"/>
                <a:cs typeface="Calibri"/>
              </a:rPr>
              <a:t>budget</a:t>
            </a:r>
            <a:r>
              <a:rPr dirty="0" sz="28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dirty="0" sz="280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800" spc="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75">
                <a:solidFill>
                  <a:srgbClr val="FFFFFF"/>
                </a:solidFill>
                <a:latin typeface="Calibri"/>
                <a:cs typeface="Calibri"/>
              </a:rPr>
              <a:t>densest</a:t>
            </a:r>
            <a:r>
              <a:rPr dirty="0" sz="280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Times New Roman"/>
                <a:cs typeface="Times New Roman"/>
              </a:rPr>
              <a:t>→</a:t>
            </a:r>
            <a:r>
              <a:rPr dirty="0" sz="28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140">
                <a:solidFill>
                  <a:srgbClr val="FFFFFF"/>
                </a:solidFill>
                <a:latin typeface="Calibri"/>
                <a:cs typeface="Calibri"/>
              </a:rPr>
              <a:t>common</a:t>
            </a:r>
            <a:r>
              <a:rPr dirty="0" sz="28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20">
                <a:solidFill>
                  <a:srgbClr val="FFFFFF"/>
                </a:solidFill>
                <a:latin typeface="Calibri"/>
                <a:cs typeface="Calibri"/>
              </a:rPr>
              <a:t>investment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zone.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ts val="3180"/>
              </a:lnSpc>
              <a:buFont typeface="Arial"/>
              <a:buChar char="•"/>
              <a:tabLst>
                <a:tab pos="469900" algn="l"/>
              </a:tabLst>
            </a:pPr>
            <a:r>
              <a:rPr dirty="0" sz="2800" spc="150">
                <a:solidFill>
                  <a:srgbClr val="FFFFFF"/>
                </a:solidFill>
                <a:latin typeface="Calibri"/>
                <a:cs typeface="Calibri"/>
              </a:rPr>
              <a:t>Confirms</a:t>
            </a:r>
            <a:r>
              <a:rPr dirty="0" sz="28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Calibri"/>
                <a:cs typeface="Calibri"/>
              </a:rPr>
              <a:t>investment</a:t>
            </a:r>
            <a:r>
              <a:rPr dirty="0" sz="28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major</a:t>
            </a:r>
            <a:r>
              <a:rPr dirty="0" sz="280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Calibri"/>
                <a:cs typeface="Calibri"/>
              </a:rPr>
              <a:t>driver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commercial</a:t>
            </a:r>
            <a:r>
              <a:rPr dirty="0" sz="28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90">
                <a:solidFill>
                  <a:srgbClr val="FFFFFF"/>
                </a:solidFill>
                <a:latin typeface="Calibri"/>
                <a:cs typeface="Calibri"/>
              </a:rPr>
              <a:t>success.</a:t>
            </a:r>
            <a:endParaRPr sz="2800">
              <a:latin typeface="Calibri"/>
              <a:cs typeface="Calibri"/>
            </a:endParaRPr>
          </a:p>
          <a:p>
            <a:pPr marL="12700" marR="6373495">
              <a:lnSpc>
                <a:spcPct val="131900"/>
              </a:lnSpc>
              <a:spcBef>
                <a:spcPts val="2835"/>
              </a:spcBef>
            </a:pPr>
            <a:r>
              <a:rPr dirty="0" sz="2400" spc="-10" b="1">
                <a:solidFill>
                  <a:srgbClr val="F1F5F9"/>
                </a:solidFill>
                <a:latin typeface="Arial"/>
                <a:cs typeface="Arial"/>
              </a:rPr>
              <a:t>plt.figure(figsize=(8,6)) </a:t>
            </a:r>
            <a:r>
              <a:rPr dirty="0" sz="2400" b="1">
                <a:solidFill>
                  <a:srgbClr val="F1F5F9"/>
                </a:solidFill>
                <a:latin typeface="Arial"/>
                <a:cs typeface="Arial"/>
              </a:rPr>
              <a:t>plt.hexbin(df_csv['budget'],</a:t>
            </a:r>
            <a:r>
              <a:rPr dirty="0" sz="2400" spc="-16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1F5F9"/>
                </a:solidFill>
                <a:latin typeface="Arial"/>
                <a:cs typeface="Arial"/>
              </a:rPr>
              <a:t>df_csv['box_office'], gridsize=25)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dirty="0" sz="2400" spc="-10" b="1">
                <a:solidFill>
                  <a:srgbClr val="F1F5F9"/>
                </a:solidFill>
                <a:latin typeface="Arial"/>
                <a:cs typeface="Arial"/>
              </a:rPr>
              <a:t>plt.xlabel("Budget")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2400" b="1">
                <a:solidFill>
                  <a:srgbClr val="F1F5F9"/>
                </a:solidFill>
                <a:latin typeface="Arial"/>
                <a:cs typeface="Arial"/>
              </a:rPr>
              <a:t>plt.ylabel("Box</a:t>
            </a:r>
            <a:r>
              <a:rPr dirty="0" sz="2400" spc="-9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1F5F9"/>
                </a:solidFill>
                <a:latin typeface="Arial"/>
                <a:cs typeface="Arial"/>
              </a:rPr>
              <a:t>Office")</a:t>
            </a:r>
            <a:endParaRPr sz="2400">
              <a:latin typeface="Arial"/>
              <a:cs typeface="Arial"/>
            </a:endParaRPr>
          </a:p>
          <a:p>
            <a:pPr marL="12700" marR="6791325">
              <a:lnSpc>
                <a:spcPct val="132000"/>
              </a:lnSpc>
              <a:spcBef>
                <a:spcPts val="5"/>
              </a:spcBef>
            </a:pPr>
            <a:r>
              <a:rPr dirty="0" sz="2400" b="1">
                <a:solidFill>
                  <a:srgbClr val="F1F5F9"/>
                </a:solidFill>
                <a:latin typeface="Arial"/>
                <a:cs typeface="Arial"/>
              </a:rPr>
              <a:t>plt.title("Budget</a:t>
            </a:r>
            <a:r>
              <a:rPr dirty="0" sz="2400" spc="-7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1F5F9"/>
                </a:solidFill>
                <a:latin typeface="Arial"/>
                <a:cs typeface="Arial"/>
              </a:rPr>
              <a:t>vs</a:t>
            </a:r>
            <a:r>
              <a:rPr dirty="0" sz="2400" spc="-2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1F5F9"/>
                </a:solidFill>
                <a:latin typeface="Arial"/>
                <a:cs typeface="Arial"/>
              </a:rPr>
              <a:t>Box</a:t>
            </a:r>
            <a:r>
              <a:rPr dirty="0" sz="2400" spc="-4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1F5F9"/>
                </a:solidFill>
                <a:latin typeface="Arial"/>
                <a:cs typeface="Arial"/>
              </a:rPr>
              <a:t>Office</a:t>
            </a:r>
            <a:r>
              <a:rPr dirty="0" sz="2400" spc="-5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1F5F9"/>
                </a:solidFill>
                <a:latin typeface="Arial"/>
                <a:cs typeface="Arial"/>
              </a:rPr>
              <a:t>(Hexbin</a:t>
            </a:r>
            <a:r>
              <a:rPr dirty="0" sz="2400" spc="-4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1F5F9"/>
                </a:solidFill>
                <a:latin typeface="Arial"/>
                <a:cs typeface="Arial"/>
              </a:rPr>
              <a:t>Plot)") plt.colorbar(label='Count') </a:t>
            </a:r>
            <a:r>
              <a:rPr dirty="0" sz="2400" b="1">
                <a:solidFill>
                  <a:srgbClr val="F1F5F9"/>
                </a:solidFill>
                <a:latin typeface="Arial"/>
                <a:cs typeface="Arial"/>
              </a:rPr>
              <a:t>plt.savefig("Budget_Boxoffice.png",</a:t>
            </a:r>
            <a:r>
              <a:rPr dirty="0" sz="2400" spc="-114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1F5F9"/>
                </a:solidFill>
                <a:latin typeface="Arial"/>
                <a:cs typeface="Arial"/>
              </a:rPr>
              <a:t>dpi=300, bbox_inches='tight')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dirty="0" sz="2400" spc="-10" b="1">
                <a:solidFill>
                  <a:srgbClr val="F1F5F9"/>
                </a:solidFill>
                <a:latin typeface="Arial"/>
                <a:cs typeface="Arial"/>
              </a:rPr>
              <a:t>plt.show()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105"/>
              </a:spcBef>
            </a:pPr>
            <a:r>
              <a:rPr dirty="0" sz="2900" spc="-10"/>
              <a:t>AVERAGE</a:t>
            </a:r>
            <a:r>
              <a:rPr dirty="0" sz="2900" spc="-140"/>
              <a:t> </a:t>
            </a:r>
            <a:r>
              <a:rPr dirty="0" sz="2900" spc="-30"/>
              <a:t>RATING</a:t>
            </a:r>
            <a:r>
              <a:rPr dirty="0" sz="2900" spc="-170"/>
              <a:t> </a:t>
            </a:r>
            <a:r>
              <a:rPr dirty="0" sz="2900" spc="-20"/>
              <a:t>YEAR-</a:t>
            </a:r>
            <a:r>
              <a:rPr dirty="0" sz="2900" spc="-10"/>
              <a:t>WISE:</a:t>
            </a:r>
            <a:endParaRPr sz="2900"/>
          </a:p>
        </p:txBody>
      </p:sp>
      <p:sp>
        <p:nvSpPr>
          <p:cNvPr id="3" name="object 3" descr=""/>
          <p:cNvSpPr txBox="1"/>
          <p:nvPr/>
        </p:nvSpPr>
        <p:spPr>
          <a:xfrm>
            <a:off x="507898" y="994917"/>
            <a:ext cx="10682605" cy="1976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ts val="3180"/>
              </a:lnSpc>
              <a:spcBef>
                <a:spcPts val="95"/>
              </a:spcBef>
              <a:buFont typeface="Arial"/>
              <a:buChar char="•"/>
              <a:tabLst>
                <a:tab pos="469900" algn="l"/>
              </a:tabLst>
            </a:pPr>
            <a:r>
              <a:rPr dirty="0" sz="2800" spc="15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Calibri"/>
                <a:cs typeface="Calibri"/>
              </a:rPr>
              <a:t>ratings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remain</a:t>
            </a:r>
            <a:r>
              <a:rPr dirty="0" sz="28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fairly</a:t>
            </a:r>
            <a:r>
              <a:rPr dirty="0" sz="28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Calibri"/>
                <a:cs typeface="Calibri"/>
              </a:rPr>
              <a:t>stable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04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dirty="0" sz="28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years.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ts val="3000"/>
              </a:lnSpc>
              <a:buFont typeface="Arial"/>
              <a:buChar char="•"/>
              <a:tabLst>
                <a:tab pos="469900" algn="l"/>
              </a:tabLst>
            </a:pP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80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20">
                <a:solidFill>
                  <a:srgbClr val="FFFFFF"/>
                </a:solidFill>
                <a:latin typeface="Calibri"/>
                <a:cs typeface="Calibri"/>
              </a:rPr>
              <a:t>noticeable</a:t>
            </a: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Calibri"/>
                <a:cs typeface="Calibri"/>
              </a:rPr>
              <a:t>rise</a:t>
            </a: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85">
                <a:solidFill>
                  <a:srgbClr val="FFFFFF"/>
                </a:solidFill>
                <a:latin typeface="Calibri"/>
                <a:cs typeface="Calibri"/>
              </a:rPr>
              <a:t>occurs</a:t>
            </a:r>
            <a:r>
              <a:rPr dirty="0" sz="28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4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 1960</a:t>
            </a:r>
            <a:r>
              <a:rPr dirty="0" sz="2800" spc="8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1980,</a:t>
            </a:r>
            <a:r>
              <a:rPr dirty="0" sz="28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Calibri"/>
                <a:cs typeface="Calibri"/>
              </a:rPr>
              <a:t>suggesting:</a:t>
            </a:r>
            <a:endParaRPr sz="2800">
              <a:latin typeface="Calibri"/>
              <a:cs typeface="Calibri"/>
            </a:endParaRPr>
          </a:p>
          <a:p>
            <a:pPr lvl="1" marL="927100" indent="-457200">
              <a:lnSpc>
                <a:spcPts val="3000"/>
              </a:lnSpc>
              <a:buFont typeface="Arial"/>
              <a:buChar char="•"/>
              <a:tabLst>
                <a:tab pos="927100" algn="l"/>
              </a:tabLst>
            </a:pPr>
            <a:r>
              <a:rPr dirty="0" sz="2800" spc="170">
                <a:solidFill>
                  <a:srgbClr val="FFFFFF"/>
                </a:solidFill>
                <a:latin typeface="Calibri"/>
                <a:cs typeface="Calibri"/>
              </a:rPr>
              <a:t>Strong</a:t>
            </a:r>
            <a:r>
              <a:rPr dirty="0" sz="28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Calibri"/>
                <a:cs typeface="Calibri"/>
              </a:rPr>
              <a:t>storytelling</a:t>
            </a:r>
            <a:endParaRPr sz="2800">
              <a:latin typeface="Calibri"/>
              <a:cs typeface="Calibri"/>
            </a:endParaRPr>
          </a:p>
          <a:p>
            <a:pPr lvl="1" marL="927100" indent="-457200">
              <a:lnSpc>
                <a:spcPts val="3000"/>
              </a:lnSpc>
              <a:buFont typeface="Arial"/>
              <a:buChar char="•"/>
              <a:tabLst>
                <a:tab pos="927100" algn="l"/>
              </a:tabLst>
            </a:pP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Unique </a:t>
            </a:r>
            <a:r>
              <a:rPr dirty="0" sz="2800" spc="150">
                <a:solidFill>
                  <a:srgbClr val="FFFFFF"/>
                </a:solidFill>
                <a:latin typeface="Calibri"/>
                <a:cs typeface="Calibri"/>
              </a:rPr>
              <a:t>themes</a:t>
            </a:r>
            <a:endParaRPr sz="2800">
              <a:latin typeface="Calibri"/>
              <a:cs typeface="Calibri"/>
            </a:endParaRPr>
          </a:p>
          <a:p>
            <a:pPr lvl="1" marL="927100" indent="-457200">
              <a:lnSpc>
                <a:spcPts val="3180"/>
              </a:lnSpc>
              <a:buFont typeface="Arial"/>
              <a:buChar char="•"/>
              <a:tabLst>
                <a:tab pos="927100" algn="l"/>
              </a:tabLst>
            </a:pPr>
            <a:r>
              <a:rPr dirty="0" sz="2800" spc="125">
                <a:solidFill>
                  <a:srgbClr val="FFFFFF"/>
                </a:solidFill>
                <a:latin typeface="Calibri"/>
                <a:cs typeface="Calibri"/>
              </a:rPr>
              <a:t>Indicates</a:t>
            </a:r>
            <a:r>
              <a:rPr dirty="0" sz="28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audience</a:t>
            </a:r>
            <a:r>
              <a:rPr dirty="0" sz="28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Calibri"/>
                <a:cs typeface="Calibri"/>
              </a:rPr>
              <a:t>standards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4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Calibri"/>
                <a:cs typeface="Calibri"/>
              </a:rPr>
              <a:t>remained</a:t>
            </a:r>
            <a:r>
              <a:rPr dirty="0" sz="2800" spc="100">
                <a:solidFill>
                  <a:srgbClr val="FFFFFF"/>
                </a:solidFill>
                <a:latin typeface="Calibri"/>
                <a:cs typeface="Calibri"/>
              </a:rPr>
              <a:t> consistent.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5459" y="3165855"/>
            <a:ext cx="6974840" cy="449224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07898" y="3215131"/>
            <a:ext cx="5497195" cy="4130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F1F5F9"/>
                </a:solidFill>
                <a:latin typeface="Arial"/>
                <a:cs typeface="Arial"/>
              </a:rPr>
              <a:t>year_rating=df_csv.groupby('year')['rating'].mean()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3800"/>
              </a:lnSpc>
              <a:spcBef>
                <a:spcPts val="430"/>
              </a:spcBef>
            </a:pPr>
            <a:r>
              <a:rPr dirty="0" sz="1600" spc="-10" b="1">
                <a:solidFill>
                  <a:srgbClr val="F1F5F9"/>
                </a:solidFill>
                <a:latin typeface="Arial"/>
                <a:cs typeface="Arial"/>
              </a:rPr>
              <a:t>plt.figure(figsize=(10,6)) plt.plot(year_rating.index,year_rating.values,</a:t>
            </a:r>
            <a:r>
              <a:rPr dirty="0" sz="1600" spc="17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1F5F9"/>
                </a:solidFill>
                <a:latin typeface="Arial"/>
                <a:cs typeface="Arial"/>
              </a:rPr>
              <a:t>marker='o')</a:t>
            </a:r>
            <a:endParaRPr sz="1600">
              <a:latin typeface="Arial"/>
              <a:cs typeface="Arial"/>
            </a:endParaRPr>
          </a:p>
          <a:p>
            <a:pPr marL="12700" marR="73025">
              <a:lnSpc>
                <a:spcPts val="3790"/>
              </a:lnSpc>
              <a:spcBef>
                <a:spcPts val="15"/>
              </a:spcBef>
            </a:pPr>
            <a:r>
              <a:rPr dirty="0" sz="1600" spc="-10" b="1">
                <a:solidFill>
                  <a:srgbClr val="F1F5F9"/>
                </a:solidFill>
                <a:latin typeface="Arial"/>
                <a:cs typeface="Arial"/>
              </a:rPr>
              <a:t>plt.title("Average</a:t>
            </a:r>
            <a:r>
              <a:rPr dirty="0" sz="1600" spc="-1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1F5F9"/>
                </a:solidFill>
                <a:latin typeface="Arial"/>
                <a:cs typeface="Arial"/>
              </a:rPr>
              <a:t>Rating</a:t>
            </a:r>
            <a:r>
              <a:rPr dirty="0" sz="1600" spc="-3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1F5F9"/>
                </a:solidFill>
                <a:latin typeface="Arial"/>
                <a:cs typeface="Arial"/>
              </a:rPr>
              <a:t>Trend</a:t>
            </a:r>
            <a:r>
              <a:rPr dirty="0" sz="1600" spc="-6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1F5F9"/>
                </a:solidFill>
                <a:latin typeface="Arial"/>
                <a:cs typeface="Arial"/>
              </a:rPr>
              <a:t>Over</a:t>
            </a:r>
            <a:r>
              <a:rPr dirty="0" sz="1600" spc="-3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1F5F9"/>
                </a:solidFill>
                <a:latin typeface="Arial"/>
                <a:cs typeface="Arial"/>
              </a:rPr>
              <a:t>Years</a:t>
            </a:r>
            <a:r>
              <a:rPr dirty="0" sz="1600" spc="-7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1F5F9"/>
                </a:solidFill>
                <a:latin typeface="Arial"/>
                <a:cs typeface="Arial"/>
              </a:rPr>
              <a:t>(Line</a:t>
            </a:r>
            <a:r>
              <a:rPr dirty="0" sz="1600" spc="-3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1F5F9"/>
                </a:solidFill>
                <a:latin typeface="Arial"/>
                <a:cs typeface="Arial"/>
              </a:rPr>
              <a:t>Chart)") plt.xlabel("Year")</a:t>
            </a:r>
            <a:endParaRPr sz="1600">
              <a:latin typeface="Arial"/>
              <a:cs typeface="Arial"/>
            </a:endParaRPr>
          </a:p>
          <a:p>
            <a:pPr marL="12700" marR="1312545">
              <a:lnSpc>
                <a:spcPts val="3800"/>
              </a:lnSpc>
              <a:spcBef>
                <a:spcPts val="15"/>
              </a:spcBef>
            </a:pPr>
            <a:r>
              <a:rPr dirty="0" sz="1600" spc="-10" b="1">
                <a:solidFill>
                  <a:srgbClr val="F1F5F9"/>
                </a:solidFill>
                <a:latin typeface="Arial"/>
                <a:cs typeface="Arial"/>
              </a:rPr>
              <a:t>plt.ylabel("Average</a:t>
            </a:r>
            <a:r>
              <a:rPr dirty="0" sz="1600" spc="4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1F5F9"/>
                </a:solidFill>
                <a:latin typeface="Arial"/>
                <a:cs typeface="Arial"/>
              </a:rPr>
              <a:t>Rating") plt.savefig("Average_Rating.png",</a:t>
            </a:r>
            <a:r>
              <a:rPr dirty="0" sz="1600" spc="5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1F5F9"/>
                </a:solidFill>
                <a:latin typeface="Arial"/>
                <a:cs typeface="Arial"/>
              </a:rPr>
              <a:t>dpi=300,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dirty="0" sz="1600" spc="-10" b="1">
                <a:solidFill>
                  <a:srgbClr val="F1F5F9"/>
                </a:solidFill>
                <a:latin typeface="Arial"/>
                <a:cs typeface="Arial"/>
              </a:rPr>
              <a:t>bbox_inches='tight‘)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F1F5F9"/>
                </a:solidFill>
                <a:latin typeface="Arial"/>
                <a:cs typeface="Arial"/>
              </a:rPr>
              <a:t>plt.show()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Multivariate</a:t>
            </a:r>
            <a:r>
              <a:rPr dirty="0" spc="-185"/>
              <a:t> </a:t>
            </a:r>
            <a:r>
              <a:rPr dirty="0"/>
              <a:t>Analysis:</a:t>
            </a:r>
            <a:r>
              <a:rPr dirty="0" spc="-60"/>
              <a:t> </a:t>
            </a:r>
            <a:r>
              <a:rPr dirty="0"/>
              <a:t>Correlation</a:t>
            </a:r>
            <a:r>
              <a:rPr dirty="0" spc="-100"/>
              <a:t> </a:t>
            </a:r>
            <a:r>
              <a:rPr dirty="0" spc="-10"/>
              <a:t>Heatmap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7448" y="1066800"/>
            <a:ext cx="7503286" cy="611505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79298" y="892809"/>
            <a:ext cx="6067425" cy="6845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265" algn="l"/>
              </a:tabLst>
            </a:pPr>
            <a:r>
              <a:rPr dirty="0" sz="2400" spc="165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240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Calibri"/>
                <a:cs typeface="Calibri"/>
              </a:rPr>
              <a:t>observations:</a:t>
            </a:r>
            <a:endParaRPr sz="2400">
              <a:latin typeface="Calibri"/>
              <a:cs typeface="Calibri"/>
            </a:endParaRPr>
          </a:p>
          <a:p>
            <a:pPr lvl="1" marL="469900" marR="107950" indent="457200">
              <a:lnSpc>
                <a:spcPct val="104200"/>
              </a:lnSpc>
              <a:buFont typeface="Wingdings"/>
              <a:buChar char=""/>
              <a:tabLst>
                <a:tab pos="927100" algn="l"/>
              </a:tabLst>
            </a:pPr>
            <a:r>
              <a:rPr dirty="0" sz="2400" spc="150">
                <a:solidFill>
                  <a:srgbClr val="FFFFFF"/>
                </a:solidFill>
                <a:latin typeface="Calibri"/>
                <a:cs typeface="Calibri"/>
              </a:rPr>
              <a:t>Budget</a:t>
            </a:r>
            <a:r>
              <a:rPr dirty="0" sz="24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2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2400" spc="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95">
                <a:solidFill>
                  <a:srgbClr val="FFFFFF"/>
                </a:solidFill>
                <a:latin typeface="Calibri"/>
                <a:cs typeface="Calibri"/>
              </a:rPr>
              <a:t>Box</a:t>
            </a:r>
            <a:r>
              <a:rPr dirty="0" sz="2400" spc="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Calibri"/>
                <a:cs typeface="Calibri"/>
              </a:rPr>
              <a:t>Office:</a:t>
            </a:r>
            <a:r>
              <a:rPr dirty="0" sz="240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45">
                <a:solidFill>
                  <a:srgbClr val="FFFFFF"/>
                </a:solidFill>
                <a:latin typeface="Calibri"/>
                <a:cs typeface="Calibri"/>
              </a:rPr>
              <a:t>Strong</a:t>
            </a:r>
            <a:r>
              <a:rPr dirty="0" sz="24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Calibri"/>
                <a:cs typeface="Calibri"/>
              </a:rPr>
              <a:t>positive </a:t>
            </a:r>
            <a:r>
              <a:rPr dirty="0" sz="2400" spc="65">
                <a:solidFill>
                  <a:srgbClr val="FFFFFF"/>
                </a:solidFill>
                <a:latin typeface="Calibri"/>
                <a:cs typeface="Calibri"/>
              </a:rPr>
              <a:t>correlation</a:t>
            </a:r>
            <a:endParaRPr sz="2400">
              <a:latin typeface="Calibri"/>
              <a:cs typeface="Calibri"/>
            </a:endParaRPr>
          </a:p>
          <a:p>
            <a:pPr lvl="1" marL="812800" indent="-342900">
              <a:lnSpc>
                <a:spcPct val="100000"/>
              </a:lnSpc>
              <a:spcBef>
                <a:spcPts val="120"/>
              </a:spcBef>
              <a:buFont typeface="Wingdings"/>
              <a:buChar char=""/>
              <a:tabLst>
                <a:tab pos="812800" algn="l"/>
              </a:tabLst>
            </a:pPr>
            <a:r>
              <a:rPr dirty="0" sz="2400" spc="85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dirty="0" sz="24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Calibri"/>
                <a:cs typeface="Calibri"/>
              </a:rPr>
              <a:t>numerical</a:t>
            </a:r>
            <a:r>
              <a:rPr dirty="0" sz="240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Calibri"/>
                <a:cs typeface="Calibri"/>
              </a:rPr>
              <a:t>variables:</a:t>
            </a:r>
            <a:r>
              <a:rPr dirty="0" sz="24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dirty="0" sz="24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55">
                <a:solidFill>
                  <a:srgbClr val="FFFFFF"/>
                </a:solidFill>
                <a:latin typeface="Calibri"/>
                <a:cs typeface="Calibri"/>
              </a:rPr>
              <a:t>weak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20"/>
              </a:spcBef>
            </a:pPr>
            <a:r>
              <a:rPr dirty="0" sz="2400" spc="65">
                <a:solidFill>
                  <a:srgbClr val="FFFFFF"/>
                </a:solidFill>
                <a:latin typeface="Calibri"/>
                <a:cs typeface="Calibri"/>
              </a:rPr>
              <a:t>correlation</a:t>
            </a:r>
            <a:endParaRPr sz="2400">
              <a:latin typeface="Calibri"/>
              <a:cs typeface="Calibri"/>
            </a:endParaRPr>
          </a:p>
          <a:p>
            <a:pPr marL="226060" marR="287655">
              <a:lnSpc>
                <a:spcPct val="175600"/>
              </a:lnSpc>
              <a:spcBef>
                <a:spcPts val="815"/>
              </a:spcBef>
            </a:pPr>
            <a:r>
              <a:rPr dirty="0" sz="1800" b="1">
                <a:solidFill>
                  <a:srgbClr val="F1F5F9"/>
                </a:solidFill>
                <a:latin typeface="Arial"/>
                <a:cs typeface="Arial"/>
              </a:rPr>
              <a:t>num_cols</a:t>
            </a:r>
            <a:r>
              <a:rPr dirty="0" sz="1800" spc="-4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1F5F9"/>
                </a:solidFill>
                <a:latin typeface="Arial"/>
                <a:cs typeface="Arial"/>
              </a:rPr>
              <a:t>=</a:t>
            </a:r>
            <a:r>
              <a:rPr dirty="0" sz="1800" spc="-2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1F5F9"/>
                </a:solidFill>
                <a:latin typeface="Arial"/>
                <a:cs typeface="Arial"/>
              </a:rPr>
              <a:t>["year",</a:t>
            </a:r>
            <a:r>
              <a:rPr dirty="0" sz="1800" spc="-1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1F5F9"/>
                </a:solidFill>
                <a:latin typeface="Arial"/>
                <a:cs typeface="Arial"/>
              </a:rPr>
              <a:t>"rating",</a:t>
            </a:r>
            <a:r>
              <a:rPr dirty="0" sz="1800" spc="-3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1F5F9"/>
                </a:solidFill>
                <a:latin typeface="Arial"/>
                <a:cs typeface="Arial"/>
              </a:rPr>
              <a:t>"run_time",</a:t>
            </a:r>
            <a:r>
              <a:rPr dirty="0" sz="1800" spc="-3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1F5F9"/>
                </a:solidFill>
                <a:latin typeface="Arial"/>
                <a:cs typeface="Arial"/>
              </a:rPr>
              <a:t>"budget", "box_office"]</a:t>
            </a:r>
            <a:endParaRPr sz="1800">
              <a:latin typeface="Arial"/>
              <a:cs typeface="Arial"/>
            </a:endParaRPr>
          </a:p>
          <a:p>
            <a:pPr marL="226060">
              <a:lnSpc>
                <a:spcPct val="100000"/>
              </a:lnSpc>
              <a:spcBef>
                <a:spcPts val="1645"/>
              </a:spcBef>
            </a:pPr>
            <a:r>
              <a:rPr dirty="0" sz="1800" b="1">
                <a:solidFill>
                  <a:srgbClr val="F1F5F9"/>
                </a:solidFill>
                <a:latin typeface="Arial"/>
                <a:cs typeface="Arial"/>
              </a:rPr>
              <a:t>corr</a:t>
            </a:r>
            <a:r>
              <a:rPr dirty="0" sz="1800" spc="-1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1F5F9"/>
                </a:solidFill>
                <a:latin typeface="Arial"/>
                <a:cs typeface="Arial"/>
              </a:rPr>
              <a:t>=</a:t>
            </a:r>
            <a:r>
              <a:rPr dirty="0" sz="1800" spc="-10" b="1">
                <a:solidFill>
                  <a:srgbClr val="F1F5F9"/>
                </a:solidFill>
                <a:latin typeface="Arial"/>
                <a:cs typeface="Arial"/>
              </a:rPr>
              <a:t> df_csv[num_cols].corr()</a:t>
            </a:r>
            <a:endParaRPr sz="1800">
              <a:latin typeface="Arial"/>
              <a:cs typeface="Arial"/>
            </a:endParaRPr>
          </a:p>
          <a:p>
            <a:pPr marL="226060">
              <a:lnSpc>
                <a:spcPct val="100000"/>
              </a:lnSpc>
              <a:spcBef>
                <a:spcPts val="1645"/>
              </a:spcBef>
            </a:pPr>
            <a:r>
              <a:rPr dirty="0" sz="1800" b="1">
                <a:solidFill>
                  <a:srgbClr val="F1F5F9"/>
                </a:solidFill>
                <a:latin typeface="Arial"/>
                <a:cs typeface="Arial"/>
              </a:rPr>
              <a:t>plt.figure(figsize=(8,</a:t>
            </a:r>
            <a:r>
              <a:rPr dirty="0" sz="1800" spc="-10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1F5F9"/>
                </a:solidFill>
                <a:latin typeface="Arial"/>
                <a:cs typeface="Arial"/>
              </a:rPr>
              <a:t>5))</a:t>
            </a:r>
            <a:endParaRPr sz="1800">
              <a:latin typeface="Arial"/>
              <a:cs typeface="Arial"/>
            </a:endParaRPr>
          </a:p>
          <a:p>
            <a:pPr marL="226060" marR="867410">
              <a:lnSpc>
                <a:spcPts val="3810"/>
              </a:lnSpc>
              <a:spcBef>
                <a:spcPts val="385"/>
              </a:spcBef>
            </a:pPr>
            <a:r>
              <a:rPr dirty="0" sz="1800" spc="-10" b="1">
                <a:solidFill>
                  <a:srgbClr val="F1F5F9"/>
                </a:solidFill>
                <a:latin typeface="Arial"/>
                <a:cs typeface="Arial"/>
              </a:rPr>
              <a:t>sns.heatmap(corr,</a:t>
            </a:r>
            <a:r>
              <a:rPr dirty="0" sz="1800" spc="-4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1F5F9"/>
                </a:solidFill>
                <a:latin typeface="Arial"/>
                <a:cs typeface="Arial"/>
              </a:rPr>
              <a:t>annot=True,</a:t>
            </a:r>
            <a:r>
              <a:rPr dirty="0" sz="1800" spc="-6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1F5F9"/>
                </a:solidFill>
                <a:latin typeface="Arial"/>
                <a:cs typeface="Arial"/>
              </a:rPr>
              <a:t>cmap="Reds", linewidths=0.5)</a:t>
            </a:r>
            <a:endParaRPr sz="1800">
              <a:latin typeface="Arial"/>
              <a:cs typeface="Arial"/>
            </a:endParaRPr>
          </a:p>
          <a:p>
            <a:pPr marL="226060" marR="5080">
              <a:lnSpc>
                <a:spcPts val="3790"/>
              </a:lnSpc>
              <a:spcBef>
                <a:spcPts val="5"/>
              </a:spcBef>
            </a:pPr>
            <a:r>
              <a:rPr dirty="0" sz="1800" b="1">
                <a:solidFill>
                  <a:srgbClr val="F1F5F9"/>
                </a:solidFill>
                <a:latin typeface="Arial"/>
                <a:cs typeface="Arial"/>
              </a:rPr>
              <a:t>plt.title("Correlation</a:t>
            </a:r>
            <a:r>
              <a:rPr dirty="0" sz="1800" spc="-5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1F5F9"/>
                </a:solidFill>
                <a:latin typeface="Arial"/>
                <a:cs typeface="Arial"/>
              </a:rPr>
              <a:t>Heatmap</a:t>
            </a:r>
            <a:r>
              <a:rPr dirty="0" sz="1800" spc="-2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1F5F9"/>
                </a:solidFill>
                <a:latin typeface="Arial"/>
                <a:cs typeface="Arial"/>
              </a:rPr>
              <a:t>of</a:t>
            </a:r>
            <a:r>
              <a:rPr dirty="0" sz="1800" spc="-2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1F5F9"/>
                </a:solidFill>
                <a:latin typeface="Arial"/>
                <a:cs typeface="Arial"/>
              </a:rPr>
              <a:t>Numerical</a:t>
            </a:r>
            <a:r>
              <a:rPr dirty="0" sz="1800" spc="-3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1F5F9"/>
                </a:solidFill>
                <a:latin typeface="Arial"/>
                <a:cs typeface="Arial"/>
              </a:rPr>
              <a:t>Features") </a:t>
            </a:r>
            <a:r>
              <a:rPr dirty="0" sz="1800" b="1">
                <a:solidFill>
                  <a:srgbClr val="F1F5F9"/>
                </a:solidFill>
                <a:latin typeface="Arial"/>
                <a:cs typeface="Arial"/>
              </a:rPr>
              <a:t>plt.savefig("Correlation.png",</a:t>
            </a:r>
            <a:r>
              <a:rPr dirty="0" sz="1800" spc="-12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1F5F9"/>
                </a:solidFill>
                <a:latin typeface="Arial"/>
                <a:cs typeface="Arial"/>
              </a:rPr>
              <a:t>dpi=300,</a:t>
            </a:r>
            <a:endParaRPr sz="1800">
              <a:latin typeface="Arial"/>
              <a:cs typeface="Arial"/>
            </a:endParaRPr>
          </a:p>
          <a:p>
            <a:pPr marL="226060" marR="3617595">
              <a:lnSpc>
                <a:spcPts val="3810"/>
              </a:lnSpc>
            </a:pPr>
            <a:r>
              <a:rPr dirty="0" sz="1800" spc="-10" b="1">
                <a:solidFill>
                  <a:srgbClr val="F1F5F9"/>
                </a:solidFill>
                <a:latin typeface="Arial"/>
                <a:cs typeface="Arial"/>
              </a:rPr>
              <a:t>bbox_inches='tight') plt.show()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720" y="535939"/>
            <a:ext cx="5298440" cy="6127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50"/>
              <a:t>Key</a:t>
            </a:r>
            <a:r>
              <a:rPr dirty="0" sz="3850" spc="-15"/>
              <a:t> </a:t>
            </a:r>
            <a:r>
              <a:rPr dirty="0" sz="3850"/>
              <a:t>Insights </a:t>
            </a:r>
            <a:r>
              <a:rPr dirty="0" sz="3850" spc="-10"/>
              <a:t>Summary</a:t>
            </a:r>
            <a:endParaRPr sz="3850"/>
          </a:p>
        </p:txBody>
      </p:sp>
      <p:sp>
        <p:nvSpPr>
          <p:cNvPr id="3" name="object 3" descr=""/>
          <p:cNvSpPr txBox="1"/>
          <p:nvPr/>
        </p:nvSpPr>
        <p:spPr>
          <a:xfrm>
            <a:off x="1312925" y="1382416"/>
            <a:ext cx="9853930" cy="6306185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469265" algn="l"/>
              </a:tabLst>
            </a:pPr>
            <a:r>
              <a:rPr dirty="0" sz="2800" b="1">
                <a:solidFill>
                  <a:srgbClr val="EBECEF"/>
                </a:solidFill>
                <a:latin typeface="Arial"/>
                <a:cs typeface="Arial"/>
              </a:rPr>
              <a:t>Ratings</a:t>
            </a:r>
            <a:r>
              <a:rPr dirty="0" sz="2800" spc="-45" b="1">
                <a:solidFill>
                  <a:srgbClr val="EBECE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EBECEF"/>
                </a:solidFill>
                <a:latin typeface="Arial"/>
                <a:cs typeface="Arial"/>
              </a:rPr>
              <a:t>&amp;</a:t>
            </a:r>
            <a:r>
              <a:rPr dirty="0" sz="2800" spc="-60" b="1">
                <a:solidFill>
                  <a:srgbClr val="EBECE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EBECEF"/>
                </a:solidFill>
                <a:latin typeface="Arial"/>
                <a:cs typeface="Arial"/>
              </a:rPr>
              <a:t>Genres</a:t>
            </a:r>
            <a:endParaRPr sz="2800">
              <a:latin typeface="Arial"/>
              <a:cs typeface="Arial"/>
            </a:endParaRPr>
          </a:p>
          <a:p>
            <a:pPr marL="514350">
              <a:lnSpc>
                <a:spcPct val="100000"/>
              </a:lnSpc>
              <a:spcBef>
                <a:spcPts val="340"/>
              </a:spcBef>
            </a:pPr>
            <a:r>
              <a:rPr dirty="0" sz="2000" spc="70">
                <a:solidFill>
                  <a:srgbClr val="EBECEF"/>
                </a:solidFill>
                <a:latin typeface="Calibri"/>
                <a:cs typeface="Calibri"/>
              </a:rPr>
              <a:t>Moderately</a:t>
            </a:r>
            <a:r>
              <a:rPr dirty="0" sz="2000" spc="4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65">
                <a:solidFill>
                  <a:srgbClr val="EBECEF"/>
                </a:solidFill>
                <a:latin typeface="Calibri"/>
                <a:cs typeface="Calibri"/>
              </a:rPr>
              <a:t>distributed</a:t>
            </a:r>
            <a:r>
              <a:rPr dirty="0" sz="2000" spc="3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80">
                <a:solidFill>
                  <a:srgbClr val="EBECEF"/>
                </a:solidFill>
                <a:latin typeface="Calibri"/>
                <a:cs typeface="Calibri"/>
              </a:rPr>
              <a:t>ratings;</a:t>
            </a:r>
            <a:r>
              <a:rPr dirty="0" sz="2000" spc="3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65">
                <a:solidFill>
                  <a:srgbClr val="EBECEF"/>
                </a:solidFill>
                <a:latin typeface="Calibri"/>
                <a:cs typeface="Calibri"/>
              </a:rPr>
              <a:t>dominant</a:t>
            </a:r>
            <a:r>
              <a:rPr dirty="0" sz="2000" spc="2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125">
                <a:solidFill>
                  <a:srgbClr val="EBECEF"/>
                </a:solidFill>
                <a:latin typeface="Calibri"/>
                <a:cs typeface="Calibri"/>
              </a:rPr>
              <a:t>genres</a:t>
            </a:r>
            <a:r>
              <a:rPr dirty="0" sz="2000" spc="6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90">
                <a:solidFill>
                  <a:srgbClr val="EBECEF"/>
                </a:solidFill>
                <a:latin typeface="Calibri"/>
                <a:cs typeface="Calibri"/>
              </a:rPr>
              <a:t>reflect</a:t>
            </a:r>
            <a:r>
              <a:rPr dirty="0" sz="2000" spc="7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95">
                <a:solidFill>
                  <a:srgbClr val="EBECEF"/>
                </a:solidFill>
                <a:latin typeface="Calibri"/>
                <a:cs typeface="Calibri"/>
              </a:rPr>
              <a:t>audience</a:t>
            </a:r>
            <a:r>
              <a:rPr dirty="0" sz="2000" spc="3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50">
                <a:solidFill>
                  <a:srgbClr val="EBECEF"/>
                </a:solidFill>
                <a:latin typeface="Calibri"/>
                <a:cs typeface="Calibri"/>
              </a:rPr>
              <a:t>trends.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Font typeface="Arial"/>
              <a:buChar char="•"/>
              <a:tabLst>
                <a:tab pos="469265" algn="l"/>
              </a:tabLst>
            </a:pPr>
            <a:r>
              <a:rPr dirty="0" sz="2800" b="1">
                <a:solidFill>
                  <a:srgbClr val="EBECEF"/>
                </a:solidFill>
                <a:latin typeface="Arial"/>
                <a:cs typeface="Arial"/>
              </a:rPr>
              <a:t>Industry</a:t>
            </a:r>
            <a:r>
              <a:rPr dirty="0" sz="2800" spc="-105" b="1">
                <a:solidFill>
                  <a:srgbClr val="EBECE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EBECEF"/>
                </a:solidFill>
                <a:latin typeface="Arial"/>
                <a:cs typeface="Arial"/>
              </a:rPr>
              <a:t>Growth</a:t>
            </a:r>
            <a:endParaRPr sz="2800">
              <a:latin typeface="Arial"/>
              <a:cs typeface="Arial"/>
            </a:endParaRPr>
          </a:p>
          <a:p>
            <a:pPr marL="514350">
              <a:lnSpc>
                <a:spcPct val="100000"/>
              </a:lnSpc>
              <a:spcBef>
                <a:spcPts val="509"/>
              </a:spcBef>
            </a:pPr>
            <a:r>
              <a:rPr dirty="0" sz="2000">
                <a:solidFill>
                  <a:srgbClr val="EBECEF"/>
                </a:solidFill>
                <a:latin typeface="Calibri"/>
                <a:cs typeface="Calibri"/>
              </a:rPr>
              <a:t>Movie</a:t>
            </a:r>
            <a:r>
              <a:rPr dirty="0" sz="2000" spc="9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114">
                <a:solidFill>
                  <a:srgbClr val="EBECEF"/>
                </a:solidFill>
                <a:latin typeface="Calibri"/>
                <a:cs typeface="Calibri"/>
              </a:rPr>
              <a:t>releases</a:t>
            </a:r>
            <a:r>
              <a:rPr dirty="0" sz="2000" spc="9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100">
                <a:solidFill>
                  <a:srgbClr val="EBECEF"/>
                </a:solidFill>
                <a:latin typeface="Calibri"/>
                <a:cs typeface="Calibri"/>
              </a:rPr>
              <a:t>increased</a:t>
            </a:r>
            <a:r>
              <a:rPr dirty="0" sz="2000" spc="70">
                <a:solidFill>
                  <a:srgbClr val="EBECEF"/>
                </a:solidFill>
                <a:latin typeface="Calibri"/>
                <a:cs typeface="Calibri"/>
              </a:rPr>
              <a:t> significantly,</a:t>
            </a:r>
            <a:r>
              <a:rPr dirty="0" sz="2000" spc="8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75">
                <a:solidFill>
                  <a:srgbClr val="EBECEF"/>
                </a:solidFill>
                <a:latin typeface="Calibri"/>
                <a:cs typeface="Calibri"/>
              </a:rPr>
              <a:t>indicating</a:t>
            </a:r>
            <a:r>
              <a:rPr dirty="0" sz="2000" spc="6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75">
                <a:solidFill>
                  <a:srgbClr val="EBECEF"/>
                </a:solidFill>
                <a:latin typeface="Calibri"/>
                <a:cs typeface="Calibri"/>
              </a:rPr>
              <a:t>industry</a:t>
            </a:r>
            <a:r>
              <a:rPr dirty="0" sz="2000" spc="8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70">
                <a:solidFill>
                  <a:srgbClr val="EBECEF"/>
                </a:solidFill>
                <a:latin typeface="Calibri"/>
                <a:cs typeface="Calibri"/>
              </a:rPr>
              <a:t>expansion.</a:t>
            </a:r>
            <a:endParaRPr sz="20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275"/>
              </a:spcBef>
              <a:buFont typeface="Arial"/>
              <a:buChar char="•"/>
              <a:tabLst>
                <a:tab pos="469265" algn="l"/>
              </a:tabLst>
            </a:pPr>
            <a:r>
              <a:rPr dirty="0" sz="2800" b="1">
                <a:solidFill>
                  <a:srgbClr val="EBECEF"/>
                </a:solidFill>
                <a:latin typeface="Arial"/>
                <a:cs typeface="Arial"/>
              </a:rPr>
              <a:t>Director</a:t>
            </a:r>
            <a:r>
              <a:rPr dirty="0" sz="2800" spc="-105" b="1">
                <a:solidFill>
                  <a:srgbClr val="EBECE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EBECEF"/>
                </a:solidFill>
                <a:latin typeface="Arial"/>
                <a:cs typeface="Arial"/>
              </a:rPr>
              <a:t>Influence</a:t>
            </a:r>
            <a:endParaRPr sz="2800">
              <a:latin typeface="Arial"/>
              <a:cs typeface="Arial"/>
            </a:endParaRPr>
          </a:p>
          <a:p>
            <a:pPr marL="514350">
              <a:lnSpc>
                <a:spcPct val="100000"/>
              </a:lnSpc>
              <a:spcBef>
                <a:spcPts val="770"/>
              </a:spcBef>
            </a:pPr>
            <a:r>
              <a:rPr dirty="0" sz="2000" spc="90">
                <a:solidFill>
                  <a:srgbClr val="EBECEF"/>
                </a:solidFill>
                <a:latin typeface="Calibri"/>
                <a:cs typeface="Calibri"/>
              </a:rPr>
              <a:t>Top</a:t>
            </a:r>
            <a:r>
              <a:rPr dirty="0" sz="200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85">
                <a:solidFill>
                  <a:srgbClr val="EBECEF"/>
                </a:solidFill>
                <a:latin typeface="Calibri"/>
                <a:cs typeface="Calibri"/>
              </a:rPr>
              <a:t>directors</a:t>
            </a:r>
            <a:r>
              <a:rPr dirty="0" sz="2000" spc="1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90">
                <a:solidFill>
                  <a:srgbClr val="EBECEF"/>
                </a:solidFill>
                <a:latin typeface="Calibri"/>
                <a:cs typeface="Calibri"/>
              </a:rPr>
              <a:t>play</a:t>
            </a:r>
            <a:r>
              <a:rPr dirty="0" sz="200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125">
                <a:solidFill>
                  <a:srgbClr val="EBECEF"/>
                </a:solidFill>
                <a:latin typeface="Calibri"/>
                <a:cs typeface="Calibri"/>
              </a:rPr>
              <a:t>a</a:t>
            </a:r>
            <a:r>
              <a:rPr dirty="0" sz="2000" spc="6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55">
                <a:solidFill>
                  <a:srgbClr val="EBECEF"/>
                </a:solidFill>
                <a:latin typeface="Calibri"/>
                <a:cs typeface="Calibri"/>
              </a:rPr>
              <a:t>major</a:t>
            </a:r>
            <a:r>
              <a:rPr dirty="0" sz="2000" spc="4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50">
                <a:solidFill>
                  <a:srgbClr val="EBECEF"/>
                </a:solidFill>
                <a:latin typeface="Calibri"/>
                <a:cs typeface="Calibri"/>
              </a:rPr>
              <a:t>role</a:t>
            </a:r>
            <a:r>
              <a:rPr dirty="0" sz="2000" spc="6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EBECEF"/>
                </a:solidFill>
                <a:latin typeface="Calibri"/>
                <a:cs typeface="Calibri"/>
              </a:rPr>
              <a:t>in</a:t>
            </a:r>
            <a:r>
              <a:rPr dirty="0" sz="2000" spc="5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110">
                <a:solidFill>
                  <a:srgbClr val="EBECEF"/>
                </a:solidFill>
                <a:latin typeface="Calibri"/>
                <a:cs typeface="Calibri"/>
              </a:rPr>
              <a:t>shaping</a:t>
            </a:r>
            <a:r>
              <a:rPr dirty="0" sz="2000" spc="2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70">
                <a:solidFill>
                  <a:srgbClr val="EBECEF"/>
                </a:solidFill>
                <a:latin typeface="Calibri"/>
                <a:cs typeface="Calibri"/>
              </a:rPr>
              <a:t>production</a:t>
            </a:r>
            <a:r>
              <a:rPr dirty="0" sz="2000" spc="2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35">
                <a:solidFill>
                  <a:srgbClr val="EBECEF"/>
                </a:solidFill>
                <a:latin typeface="Calibri"/>
                <a:cs typeface="Calibri"/>
              </a:rPr>
              <a:t>volume.</a:t>
            </a:r>
            <a:endParaRPr sz="20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010"/>
              </a:spcBef>
              <a:buFont typeface="Arial"/>
              <a:buChar char="•"/>
              <a:tabLst>
                <a:tab pos="469265" algn="l"/>
              </a:tabLst>
            </a:pPr>
            <a:r>
              <a:rPr dirty="0" sz="2800" b="1">
                <a:solidFill>
                  <a:srgbClr val="EBECEF"/>
                </a:solidFill>
                <a:latin typeface="Arial"/>
                <a:cs typeface="Arial"/>
              </a:rPr>
              <a:t>Financial</a:t>
            </a:r>
            <a:r>
              <a:rPr dirty="0" sz="2800" spc="-100" b="1">
                <a:solidFill>
                  <a:srgbClr val="EBECE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EBECEF"/>
                </a:solidFill>
                <a:latin typeface="Arial"/>
                <a:cs typeface="Arial"/>
              </a:rPr>
              <a:t>Success</a:t>
            </a:r>
            <a:endParaRPr sz="2800">
              <a:latin typeface="Arial"/>
              <a:cs typeface="Arial"/>
            </a:endParaRPr>
          </a:p>
          <a:p>
            <a:pPr marL="514350">
              <a:lnSpc>
                <a:spcPct val="100000"/>
              </a:lnSpc>
              <a:spcBef>
                <a:spcPts val="509"/>
              </a:spcBef>
            </a:pPr>
            <a:r>
              <a:rPr dirty="0" sz="2000" spc="80">
                <a:solidFill>
                  <a:srgbClr val="EBECEF"/>
                </a:solidFill>
                <a:latin typeface="Calibri"/>
                <a:cs typeface="Calibri"/>
              </a:rPr>
              <a:t>Higher</a:t>
            </a:r>
            <a:r>
              <a:rPr dirty="0" sz="2000" spc="2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125">
                <a:solidFill>
                  <a:srgbClr val="EBECEF"/>
                </a:solidFill>
                <a:latin typeface="Calibri"/>
                <a:cs typeface="Calibri"/>
              </a:rPr>
              <a:t>budgets</a:t>
            </a:r>
            <a:r>
              <a:rPr dirty="0" sz="2000" spc="2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60">
                <a:solidFill>
                  <a:srgbClr val="EBECEF"/>
                </a:solidFill>
                <a:latin typeface="Calibri"/>
                <a:cs typeface="Calibri"/>
              </a:rPr>
              <a:t>drive</a:t>
            </a:r>
            <a:r>
              <a:rPr dirty="0" sz="2000" spc="3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75">
                <a:solidFill>
                  <a:srgbClr val="EBECEF"/>
                </a:solidFill>
                <a:latin typeface="Calibri"/>
                <a:cs typeface="Calibri"/>
              </a:rPr>
              <a:t>higher</a:t>
            </a:r>
            <a:r>
              <a:rPr dirty="0" sz="2000" spc="3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150">
                <a:solidFill>
                  <a:srgbClr val="EBECEF"/>
                </a:solidFill>
                <a:latin typeface="Calibri"/>
                <a:cs typeface="Calibri"/>
              </a:rPr>
              <a:t>box-</a:t>
            </a:r>
            <a:r>
              <a:rPr dirty="0" sz="2000" spc="100">
                <a:solidFill>
                  <a:srgbClr val="EBECEF"/>
                </a:solidFill>
                <a:latin typeface="Calibri"/>
                <a:cs typeface="Calibri"/>
              </a:rPr>
              <a:t>office</a:t>
            </a:r>
            <a:r>
              <a:rPr dirty="0" sz="2000" spc="4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90">
                <a:solidFill>
                  <a:srgbClr val="EBECEF"/>
                </a:solidFill>
                <a:latin typeface="Calibri"/>
                <a:cs typeface="Calibri"/>
              </a:rPr>
              <a:t>earnings;</a:t>
            </a:r>
            <a:r>
              <a:rPr dirty="0" sz="2000" spc="1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85">
                <a:solidFill>
                  <a:srgbClr val="EBECEF"/>
                </a:solidFill>
                <a:latin typeface="Calibri"/>
                <a:cs typeface="Calibri"/>
              </a:rPr>
              <a:t>investment</a:t>
            </a:r>
            <a:r>
              <a:rPr dirty="0" sz="2000" spc="1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100">
                <a:solidFill>
                  <a:srgbClr val="EBECEF"/>
                </a:solidFill>
                <a:latin typeface="Calibri"/>
                <a:cs typeface="Calibri"/>
              </a:rPr>
              <a:t>is</a:t>
            </a:r>
            <a:r>
              <a:rPr dirty="0" sz="2000" spc="6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50">
                <a:solidFill>
                  <a:srgbClr val="EBECEF"/>
                </a:solidFill>
                <a:latin typeface="Calibri"/>
                <a:cs typeface="Calibri"/>
              </a:rPr>
              <a:t>key.</a:t>
            </a:r>
            <a:endParaRPr sz="20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275"/>
              </a:spcBef>
              <a:buFont typeface="Arial"/>
              <a:buChar char="•"/>
              <a:tabLst>
                <a:tab pos="469265" algn="l"/>
              </a:tabLst>
            </a:pPr>
            <a:r>
              <a:rPr dirty="0" sz="2800" b="1">
                <a:solidFill>
                  <a:srgbClr val="EBECEF"/>
                </a:solidFill>
                <a:latin typeface="Arial"/>
                <a:cs typeface="Arial"/>
              </a:rPr>
              <a:t>Audience</a:t>
            </a:r>
            <a:r>
              <a:rPr dirty="0" sz="2800" spc="-110" b="1">
                <a:solidFill>
                  <a:srgbClr val="EBECE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EBECEF"/>
                </a:solidFill>
                <a:latin typeface="Arial"/>
                <a:cs typeface="Arial"/>
              </a:rPr>
              <a:t>Expectations</a:t>
            </a:r>
            <a:endParaRPr sz="2800">
              <a:latin typeface="Arial"/>
              <a:cs typeface="Arial"/>
            </a:endParaRPr>
          </a:p>
          <a:p>
            <a:pPr marL="514350">
              <a:lnSpc>
                <a:spcPct val="100000"/>
              </a:lnSpc>
              <a:spcBef>
                <a:spcPts val="505"/>
              </a:spcBef>
            </a:pPr>
            <a:r>
              <a:rPr dirty="0" sz="2000" spc="105">
                <a:solidFill>
                  <a:srgbClr val="EBECEF"/>
                </a:solidFill>
                <a:latin typeface="Calibri"/>
                <a:cs typeface="Calibri"/>
              </a:rPr>
              <a:t>Average</a:t>
            </a:r>
            <a:r>
              <a:rPr dirty="0" sz="2000" spc="3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95">
                <a:solidFill>
                  <a:srgbClr val="EBECEF"/>
                </a:solidFill>
                <a:latin typeface="Calibri"/>
                <a:cs typeface="Calibri"/>
              </a:rPr>
              <a:t>ratings</a:t>
            </a:r>
            <a:r>
              <a:rPr dirty="0" sz="2000" spc="4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60">
                <a:solidFill>
                  <a:srgbClr val="EBECEF"/>
                </a:solidFill>
                <a:latin typeface="Calibri"/>
                <a:cs typeface="Calibri"/>
              </a:rPr>
              <a:t>remain</a:t>
            </a:r>
            <a:r>
              <a:rPr dirty="0" sz="2000" spc="4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70">
                <a:solidFill>
                  <a:srgbClr val="EBECEF"/>
                </a:solidFill>
                <a:latin typeface="Calibri"/>
                <a:cs typeface="Calibri"/>
              </a:rPr>
              <a:t>stable,</a:t>
            </a:r>
            <a:r>
              <a:rPr dirty="0" sz="2000" spc="4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114">
                <a:solidFill>
                  <a:srgbClr val="EBECEF"/>
                </a:solidFill>
                <a:latin typeface="Calibri"/>
                <a:cs typeface="Calibri"/>
              </a:rPr>
              <a:t>showing</a:t>
            </a:r>
            <a:r>
              <a:rPr dirty="0" sz="2000" spc="3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105">
                <a:solidFill>
                  <a:srgbClr val="EBECEF"/>
                </a:solidFill>
                <a:latin typeface="Calibri"/>
                <a:cs typeface="Calibri"/>
              </a:rPr>
              <a:t>consistent</a:t>
            </a:r>
            <a:r>
              <a:rPr dirty="0" sz="2000" spc="2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95">
                <a:solidFill>
                  <a:srgbClr val="EBECEF"/>
                </a:solidFill>
                <a:latin typeface="Calibri"/>
                <a:cs typeface="Calibri"/>
              </a:rPr>
              <a:t>audience</a:t>
            </a:r>
            <a:r>
              <a:rPr dirty="0" sz="2000" spc="40">
                <a:solidFill>
                  <a:srgbClr val="EBECEF"/>
                </a:solidFill>
                <a:latin typeface="Calibri"/>
                <a:cs typeface="Calibri"/>
              </a:rPr>
              <a:t> reception.</a:t>
            </a:r>
            <a:endParaRPr sz="20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275"/>
              </a:spcBef>
              <a:buFont typeface="Arial"/>
              <a:buChar char="•"/>
              <a:tabLst>
                <a:tab pos="469265" algn="l"/>
              </a:tabLst>
            </a:pPr>
            <a:r>
              <a:rPr dirty="0" sz="2800" spc="-10" b="1">
                <a:solidFill>
                  <a:srgbClr val="EBECEF"/>
                </a:solidFill>
                <a:latin typeface="Arial"/>
                <a:cs typeface="Arial"/>
              </a:rPr>
              <a:t>Correlation</a:t>
            </a:r>
            <a:endParaRPr sz="2800">
              <a:latin typeface="Arial"/>
              <a:cs typeface="Arial"/>
            </a:endParaRPr>
          </a:p>
          <a:p>
            <a:pPr marL="514350">
              <a:lnSpc>
                <a:spcPct val="100000"/>
              </a:lnSpc>
              <a:spcBef>
                <a:spcPts val="509"/>
              </a:spcBef>
            </a:pPr>
            <a:r>
              <a:rPr dirty="0" sz="2000" spc="80">
                <a:solidFill>
                  <a:srgbClr val="EBECEF"/>
                </a:solidFill>
                <a:latin typeface="Calibri"/>
                <a:cs typeface="Calibri"/>
              </a:rPr>
              <a:t>Only</a:t>
            </a:r>
            <a:r>
              <a:rPr dirty="0" sz="2000" spc="6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105">
                <a:solidFill>
                  <a:srgbClr val="EBECEF"/>
                </a:solidFill>
                <a:latin typeface="Calibri"/>
                <a:cs typeface="Calibri"/>
              </a:rPr>
              <a:t>budget</a:t>
            </a:r>
            <a:r>
              <a:rPr dirty="0" sz="2000" spc="1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100">
                <a:solidFill>
                  <a:srgbClr val="EBECEF"/>
                </a:solidFill>
                <a:latin typeface="Calibri"/>
                <a:cs typeface="Calibri"/>
              </a:rPr>
              <a:t>and</a:t>
            </a:r>
            <a:r>
              <a:rPr dirty="0" sz="2000" spc="5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135">
                <a:solidFill>
                  <a:srgbClr val="EBECEF"/>
                </a:solidFill>
                <a:latin typeface="Calibri"/>
                <a:cs typeface="Calibri"/>
              </a:rPr>
              <a:t>box</a:t>
            </a:r>
            <a:r>
              <a:rPr dirty="0" sz="2000" spc="4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100">
                <a:solidFill>
                  <a:srgbClr val="EBECEF"/>
                </a:solidFill>
                <a:latin typeface="Calibri"/>
                <a:cs typeface="Calibri"/>
              </a:rPr>
              <a:t>office</a:t>
            </a:r>
            <a:r>
              <a:rPr dirty="0" sz="2000" spc="6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125">
                <a:solidFill>
                  <a:srgbClr val="EBECEF"/>
                </a:solidFill>
                <a:latin typeface="Calibri"/>
                <a:cs typeface="Calibri"/>
              </a:rPr>
              <a:t>show</a:t>
            </a:r>
            <a:r>
              <a:rPr dirty="0" sz="200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110">
                <a:solidFill>
                  <a:srgbClr val="EBECEF"/>
                </a:solidFill>
                <a:latin typeface="Calibri"/>
                <a:cs typeface="Calibri"/>
              </a:rPr>
              <a:t>strong</a:t>
            </a:r>
            <a:r>
              <a:rPr dirty="0" sz="2000" spc="3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60">
                <a:solidFill>
                  <a:srgbClr val="EBECEF"/>
                </a:solidFill>
                <a:latin typeface="Calibri"/>
                <a:cs typeface="Calibri"/>
              </a:rPr>
              <a:t>correlation;</a:t>
            </a:r>
            <a:r>
              <a:rPr dirty="0" sz="2000" spc="4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60">
                <a:solidFill>
                  <a:srgbClr val="EBECEF"/>
                </a:solidFill>
                <a:latin typeface="Calibri"/>
                <a:cs typeface="Calibri"/>
              </a:rPr>
              <a:t>other</a:t>
            </a:r>
            <a:r>
              <a:rPr dirty="0" sz="2000" spc="5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80">
                <a:solidFill>
                  <a:srgbClr val="EBECEF"/>
                </a:solidFill>
                <a:latin typeface="Calibri"/>
                <a:cs typeface="Calibri"/>
              </a:rPr>
              <a:t>relationships</a:t>
            </a:r>
            <a:r>
              <a:rPr dirty="0" sz="2000" spc="1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75">
                <a:solidFill>
                  <a:srgbClr val="EBECEF"/>
                </a:solidFill>
                <a:latin typeface="Calibri"/>
                <a:cs typeface="Calibri"/>
              </a:rPr>
              <a:t>are</a:t>
            </a:r>
            <a:r>
              <a:rPr dirty="0" sz="2000" spc="6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000" spc="70">
                <a:solidFill>
                  <a:srgbClr val="EBECEF"/>
                </a:solidFill>
                <a:latin typeface="Calibri"/>
                <a:cs typeface="Calibri"/>
              </a:rPr>
              <a:t>weak.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211455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29080" y="2722245"/>
            <a:ext cx="128574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105">
                <a:solidFill>
                  <a:srgbClr val="EBECEF"/>
                </a:solidFill>
                <a:latin typeface="Calibri"/>
                <a:cs typeface="Calibri"/>
              </a:rPr>
              <a:t>The</a:t>
            </a:r>
            <a:r>
              <a:rPr dirty="0" sz="2400" spc="6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65">
                <a:solidFill>
                  <a:srgbClr val="EBECEF"/>
                </a:solidFill>
                <a:latin typeface="Calibri"/>
                <a:cs typeface="Calibri"/>
              </a:rPr>
              <a:t>EDA</a:t>
            </a:r>
            <a:r>
              <a:rPr dirty="0" sz="240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14">
                <a:solidFill>
                  <a:srgbClr val="EBECEF"/>
                </a:solidFill>
                <a:latin typeface="Calibri"/>
                <a:cs typeface="Calibri"/>
              </a:rPr>
              <a:t>reveals</a:t>
            </a:r>
            <a:r>
              <a:rPr dirty="0" sz="2400" spc="4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00">
                <a:solidFill>
                  <a:srgbClr val="EBECEF"/>
                </a:solidFill>
                <a:latin typeface="Calibri"/>
                <a:cs typeface="Calibri"/>
              </a:rPr>
              <a:t>predictable</a:t>
            </a:r>
            <a:r>
              <a:rPr dirty="0" sz="2400" spc="2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20">
                <a:solidFill>
                  <a:srgbClr val="EBECEF"/>
                </a:solidFill>
                <a:latin typeface="Calibri"/>
                <a:cs typeface="Calibri"/>
              </a:rPr>
              <a:t>trends</a:t>
            </a:r>
            <a:r>
              <a:rPr dirty="0" sz="240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EBECEF"/>
                </a:solidFill>
                <a:latin typeface="Calibri"/>
                <a:cs typeface="Calibri"/>
              </a:rPr>
              <a:t>in</a:t>
            </a:r>
            <a:r>
              <a:rPr dirty="0" sz="2400" spc="6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85">
                <a:solidFill>
                  <a:srgbClr val="EBECEF"/>
                </a:solidFill>
                <a:latin typeface="Calibri"/>
                <a:cs typeface="Calibri"/>
              </a:rPr>
              <a:t>both</a:t>
            </a:r>
            <a:r>
              <a:rPr dirty="0" sz="2400" spc="5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95">
                <a:solidFill>
                  <a:srgbClr val="EBECEF"/>
                </a:solidFill>
                <a:latin typeface="Calibri"/>
                <a:cs typeface="Calibri"/>
              </a:rPr>
              <a:t>creative</a:t>
            </a:r>
            <a:r>
              <a:rPr dirty="0" sz="240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14">
                <a:solidFill>
                  <a:srgbClr val="EBECEF"/>
                </a:solidFill>
                <a:latin typeface="Calibri"/>
                <a:cs typeface="Calibri"/>
              </a:rPr>
              <a:t>and</a:t>
            </a:r>
            <a:r>
              <a:rPr dirty="0" sz="2400" spc="95">
                <a:solidFill>
                  <a:srgbClr val="EBECEF"/>
                </a:solidFill>
                <a:latin typeface="Calibri"/>
                <a:cs typeface="Calibri"/>
              </a:rPr>
              <a:t> financial</a:t>
            </a:r>
            <a:r>
              <a:rPr dirty="0" sz="2400" spc="3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85">
                <a:solidFill>
                  <a:srgbClr val="EBECEF"/>
                </a:solidFill>
                <a:latin typeface="Calibri"/>
                <a:cs typeface="Calibri"/>
              </a:rPr>
              <a:t>aspects</a:t>
            </a:r>
            <a:r>
              <a:rPr dirty="0" sz="2400" spc="4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10">
                <a:solidFill>
                  <a:srgbClr val="EBECEF"/>
                </a:solidFill>
                <a:latin typeface="Calibri"/>
                <a:cs typeface="Calibri"/>
              </a:rPr>
              <a:t>of</a:t>
            </a:r>
            <a:r>
              <a:rPr dirty="0" sz="2400" spc="7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00">
                <a:solidFill>
                  <a:srgbClr val="EBECEF"/>
                </a:solidFill>
                <a:latin typeface="Calibri"/>
                <a:cs typeface="Calibri"/>
              </a:rPr>
              <a:t>movie-</a:t>
            </a:r>
            <a:r>
              <a:rPr dirty="0" sz="2400" spc="110">
                <a:solidFill>
                  <a:srgbClr val="EBECEF"/>
                </a:solidFill>
                <a:latin typeface="Calibri"/>
                <a:cs typeface="Calibri"/>
              </a:rPr>
              <a:t>making: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86230" y="3230117"/>
            <a:ext cx="61518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400" spc="105">
                <a:solidFill>
                  <a:srgbClr val="EBECEF"/>
                </a:solidFill>
                <a:latin typeface="Calibri"/>
                <a:cs typeface="Calibri"/>
              </a:rPr>
              <a:t>The</a:t>
            </a:r>
            <a:r>
              <a:rPr dirty="0" sz="240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90">
                <a:solidFill>
                  <a:srgbClr val="EBECEF"/>
                </a:solidFill>
                <a:latin typeface="Calibri"/>
                <a:cs typeface="Calibri"/>
              </a:rPr>
              <a:t>industry</a:t>
            </a:r>
            <a:r>
              <a:rPr dirty="0" sz="2400" spc="6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10">
                <a:solidFill>
                  <a:srgbClr val="EBECEF"/>
                </a:solidFill>
                <a:latin typeface="Calibri"/>
                <a:cs typeface="Calibri"/>
              </a:rPr>
              <a:t>continues</a:t>
            </a:r>
            <a:r>
              <a:rPr dirty="0" sz="2400" spc="3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70">
                <a:solidFill>
                  <a:srgbClr val="EBECEF"/>
                </a:solidFill>
                <a:latin typeface="Calibri"/>
                <a:cs typeface="Calibri"/>
              </a:rPr>
              <a:t>to</a:t>
            </a:r>
            <a:r>
              <a:rPr dirty="0" sz="2400" spc="6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40">
                <a:solidFill>
                  <a:srgbClr val="EBECEF"/>
                </a:solidFill>
                <a:latin typeface="Calibri"/>
                <a:cs typeface="Calibri"/>
              </a:rPr>
              <a:t>expand</a:t>
            </a:r>
            <a:r>
              <a:rPr dirty="0" sz="2400" spc="5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65">
                <a:solidFill>
                  <a:srgbClr val="EBECEF"/>
                </a:solidFill>
                <a:latin typeface="Calibri"/>
                <a:cs typeface="Calibri"/>
              </a:rPr>
              <a:t>steadily.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86230" y="3484626"/>
            <a:ext cx="80092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400" spc="110">
                <a:solidFill>
                  <a:srgbClr val="EBECEF"/>
                </a:solidFill>
                <a:latin typeface="Calibri"/>
                <a:cs typeface="Calibri"/>
              </a:rPr>
              <a:t>Audience</a:t>
            </a:r>
            <a:r>
              <a:rPr dirty="0" sz="2400" spc="5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90">
                <a:solidFill>
                  <a:srgbClr val="EBECEF"/>
                </a:solidFill>
                <a:latin typeface="Calibri"/>
                <a:cs typeface="Calibri"/>
              </a:rPr>
              <a:t>reception</a:t>
            </a:r>
            <a:r>
              <a:rPr dirty="0" sz="240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10">
                <a:solidFill>
                  <a:srgbClr val="EBECEF"/>
                </a:solidFill>
                <a:latin typeface="Calibri"/>
                <a:cs typeface="Calibri"/>
              </a:rPr>
              <a:t>remains</a:t>
            </a:r>
            <a:r>
              <a:rPr dirty="0" sz="2400" spc="3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30">
                <a:solidFill>
                  <a:srgbClr val="EBECEF"/>
                </a:solidFill>
                <a:latin typeface="Calibri"/>
                <a:cs typeface="Calibri"/>
              </a:rPr>
              <a:t>consistent</a:t>
            </a:r>
            <a:r>
              <a:rPr dirty="0" sz="2400" spc="3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75">
                <a:solidFill>
                  <a:srgbClr val="EBECEF"/>
                </a:solidFill>
                <a:latin typeface="Calibri"/>
                <a:cs typeface="Calibri"/>
              </a:rPr>
              <a:t>across</a:t>
            </a:r>
            <a:r>
              <a:rPr dirty="0" sz="2400" spc="4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14">
                <a:solidFill>
                  <a:srgbClr val="EBECEF"/>
                </a:solidFill>
                <a:latin typeface="Calibri"/>
                <a:cs typeface="Calibri"/>
              </a:rPr>
              <a:t>decades.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586230" y="3739134"/>
            <a:ext cx="94367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400" spc="150">
                <a:solidFill>
                  <a:srgbClr val="EBECEF"/>
                </a:solidFill>
                <a:latin typeface="Calibri"/>
                <a:cs typeface="Calibri"/>
              </a:rPr>
              <a:t>Budget</a:t>
            </a:r>
            <a:r>
              <a:rPr dirty="0" sz="240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45">
                <a:solidFill>
                  <a:srgbClr val="EBECEF"/>
                </a:solidFill>
                <a:latin typeface="Calibri"/>
                <a:cs typeface="Calibri"/>
              </a:rPr>
              <a:t>emerges</a:t>
            </a:r>
            <a:r>
              <a:rPr dirty="0" sz="2400" spc="4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215">
                <a:solidFill>
                  <a:srgbClr val="EBECEF"/>
                </a:solidFill>
                <a:latin typeface="Calibri"/>
                <a:cs typeface="Calibri"/>
              </a:rPr>
              <a:t>as</a:t>
            </a:r>
            <a:r>
              <a:rPr dirty="0" sz="2400" spc="5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95">
                <a:solidFill>
                  <a:srgbClr val="EBECEF"/>
                </a:solidFill>
                <a:latin typeface="Calibri"/>
                <a:cs typeface="Calibri"/>
              </a:rPr>
              <a:t>the</a:t>
            </a:r>
            <a:r>
              <a:rPr dirty="0" sz="2400" spc="6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40">
                <a:solidFill>
                  <a:srgbClr val="EBECEF"/>
                </a:solidFill>
                <a:latin typeface="Calibri"/>
                <a:cs typeface="Calibri"/>
              </a:rPr>
              <a:t>strongest</a:t>
            </a:r>
            <a:r>
              <a:rPr dirty="0" sz="2400" spc="2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85">
                <a:solidFill>
                  <a:srgbClr val="EBECEF"/>
                </a:solidFill>
                <a:latin typeface="Calibri"/>
                <a:cs typeface="Calibri"/>
              </a:rPr>
              <a:t>predictor</a:t>
            </a:r>
            <a:r>
              <a:rPr dirty="0" sz="240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10">
                <a:solidFill>
                  <a:srgbClr val="EBECEF"/>
                </a:solidFill>
                <a:latin typeface="Calibri"/>
                <a:cs typeface="Calibri"/>
              </a:rPr>
              <a:t>of</a:t>
            </a:r>
            <a:r>
              <a:rPr dirty="0" sz="2400" spc="7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75">
                <a:solidFill>
                  <a:srgbClr val="EBECEF"/>
                </a:solidFill>
                <a:latin typeface="Calibri"/>
                <a:cs typeface="Calibri"/>
              </a:rPr>
              <a:t>box-</a:t>
            </a:r>
            <a:r>
              <a:rPr dirty="0" sz="2400" spc="120">
                <a:solidFill>
                  <a:srgbClr val="EBECEF"/>
                </a:solidFill>
                <a:latin typeface="Calibri"/>
                <a:cs typeface="Calibri"/>
              </a:rPr>
              <a:t>office</a:t>
            </a:r>
            <a:r>
              <a:rPr dirty="0" sz="240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65">
                <a:solidFill>
                  <a:srgbClr val="EBECEF"/>
                </a:solidFill>
                <a:latin typeface="Calibri"/>
                <a:cs typeface="Calibri"/>
              </a:rPr>
              <a:t>success.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586230" y="3992117"/>
            <a:ext cx="9549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400" spc="95">
                <a:solidFill>
                  <a:srgbClr val="EBECEF"/>
                </a:solidFill>
                <a:latin typeface="Calibri"/>
                <a:cs typeface="Calibri"/>
              </a:rPr>
              <a:t>Genre</a:t>
            </a:r>
            <a:r>
              <a:rPr dirty="0" sz="2400" spc="5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14">
                <a:solidFill>
                  <a:srgbClr val="EBECEF"/>
                </a:solidFill>
                <a:latin typeface="Calibri"/>
                <a:cs typeface="Calibri"/>
              </a:rPr>
              <a:t>and</a:t>
            </a:r>
            <a:r>
              <a:rPr dirty="0" sz="240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20">
                <a:solidFill>
                  <a:srgbClr val="EBECEF"/>
                </a:solidFill>
                <a:latin typeface="Calibri"/>
                <a:cs typeface="Calibri"/>
              </a:rPr>
              <a:t>experienced</a:t>
            </a:r>
            <a:r>
              <a:rPr dirty="0" sz="2400" spc="4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00">
                <a:solidFill>
                  <a:srgbClr val="EBECEF"/>
                </a:solidFill>
                <a:latin typeface="Calibri"/>
                <a:cs typeface="Calibri"/>
              </a:rPr>
              <a:t>directors</a:t>
            </a:r>
            <a:r>
              <a:rPr dirty="0" sz="2400" spc="4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05">
                <a:solidFill>
                  <a:srgbClr val="EBECEF"/>
                </a:solidFill>
                <a:latin typeface="Calibri"/>
                <a:cs typeface="Calibri"/>
              </a:rPr>
              <a:t>significantly</a:t>
            </a:r>
            <a:r>
              <a:rPr dirty="0" sz="2400" spc="3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00">
                <a:solidFill>
                  <a:srgbClr val="EBECEF"/>
                </a:solidFill>
                <a:latin typeface="Calibri"/>
                <a:cs typeface="Calibri"/>
              </a:rPr>
              <a:t>influence</a:t>
            </a:r>
            <a:r>
              <a:rPr dirty="0" sz="2400" spc="6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50">
                <a:solidFill>
                  <a:srgbClr val="EBECEF"/>
                </a:solidFill>
                <a:latin typeface="Calibri"/>
                <a:cs typeface="Calibri"/>
              </a:rPr>
              <a:t>production.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7323" y="2305557"/>
            <a:ext cx="195833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Conclusion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129080" y="4682109"/>
            <a:ext cx="3447415" cy="803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4139">
              <a:lnSpc>
                <a:spcPts val="3304"/>
              </a:lnSpc>
              <a:spcBef>
                <a:spcPts val="95"/>
              </a:spcBef>
            </a:pPr>
            <a:r>
              <a:rPr dirty="0" sz="2800" spc="-10" b="1">
                <a:solidFill>
                  <a:srgbClr val="F1F5F9"/>
                </a:solidFill>
                <a:latin typeface="Arial"/>
                <a:cs typeface="Arial"/>
              </a:rPr>
              <a:t>Recommendations:</a:t>
            </a:r>
            <a:endParaRPr sz="2800">
              <a:latin typeface="Arial"/>
              <a:cs typeface="Arial"/>
            </a:endParaRPr>
          </a:p>
          <a:p>
            <a:pPr marL="354965" indent="-342265">
              <a:lnSpc>
                <a:spcPts val="2825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400" spc="185">
                <a:solidFill>
                  <a:srgbClr val="EBECEF"/>
                </a:solidFill>
                <a:latin typeface="Calibri"/>
                <a:cs typeface="Calibri"/>
              </a:rPr>
              <a:t>Based</a:t>
            </a:r>
            <a:r>
              <a:rPr dirty="0" sz="2400" spc="4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75">
                <a:solidFill>
                  <a:srgbClr val="EBECEF"/>
                </a:solidFill>
                <a:latin typeface="Calibri"/>
                <a:cs typeface="Calibri"/>
              </a:rPr>
              <a:t>on</a:t>
            </a:r>
            <a:r>
              <a:rPr dirty="0" sz="2400" spc="6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95">
                <a:solidFill>
                  <a:srgbClr val="EBECEF"/>
                </a:solidFill>
                <a:latin typeface="Calibri"/>
                <a:cs typeface="Calibri"/>
              </a:rPr>
              <a:t>the</a:t>
            </a:r>
            <a:r>
              <a:rPr dirty="0" sz="2400" spc="4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10">
                <a:solidFill>
                  <a:srgbClr val="EBECEF"/>
                </a:solidFill>
                <a:latin typeface="Calibri"/>
                <a:cs typeface="Calibri"/>
              </a:rPr>
              <a:t>analysis: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586230" y="5601461"/>
            <a:ext cx="84175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400" spc="105">
                <a:solidFill>
                  <a:srgbClr val="EBECEF"/>
                </a:solidFill>
                <a:latin typeface="Calibri"/>
                <a:cs typeface="Calibri"/>
              </a:rPr>
              <a:t>Invest</a:t>
            </a:r>
            <a:r>
              <a:rPr dirty="0" sz="240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75">
                <a:solidFill>
                  <a:srgbClr val="EBECEF"/>
                </a:solidFill>
                <a:latin typeface="Calibri"/>
                <a:cs typeface="Calibri"/>
              </a:rPr>
              <a:t>more</a:t>
            </a:r>
            <a:r>
              <a:rPr dirty="0" sz="240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EBECEF"/>
                </a:solidFill>
                <a:latin typeface="Calibri"/>
                <a:cs typeface="Calibri"/>
              </a:rPr>
              <a:t>in</a:t>
            </a:r>
            <a:r>
              <a:rPr dirty="0" sz="2400" spc="7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45">
                <a:solidFill>
                  <a:srgbClr val="EBECEF"/>
                </a:solidFill>
                <a:latin typeface="Calibri"/>
                <a:cs typeface="Calibri"/>
              </a:rPr>
              <a:t>genres</a:t>
            </a:r>
            <a:r>
              <a:rPr dirty="0" sz="2400" spc="3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75">
                <a:solidFill>
                  <a:srgbClr val="EBECEF"/>
                </a:solidFill>
                <a:latin typeface="Calibri"/>
                <a:cs typeface="Calibri"/>
              </a:rPr>
              <a:t>with </a:t>
            </a:r>
            <a:r>
              <a:rPr dirty="0" sz="2400" spc="85">
                <a:solidFill>
                  <a:srgbClr val="EBECEF"/>
                </a:solidFill>
                <a:latin typeface="Calibri"/>
                <a:cs typeface="Calibri"/>
              </a:rPr>
              <a:t>historically</a:t>
            </a:r>
            <a:r>
              <a:rPr dirty="0" sz="240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30">
                <a:solidFill>
                  <a:srgbClr val="EBECEF"/>
                </a:solidFill>
                <a:latin typeface="Calibri"/>
                <a:cs typeface="Calibri"/>
              </a:rPr>
              <a:t>strong</a:t>
            </a:r>
            <a:r>
              <a:rPr dirty="0" sz="2400" spc="4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75">
                <a:solidFill>
                  <a:srgbClr val="EBECEF"/>
                </a:solidFill>
                <a:latin typeface="Calibri"/>
                <a:cs typeface="Calibri"/>
              </a:rPr>
              <a:t>performance.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586230" y="5855970"/>
            <a:ext cx="103244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400" spc="90">
                <a:solidFill>
                  <a:srgbClr val="EBECEF"/>
                </a:solidFill>
                <a:latin typeface="Calibri"/>
                <a:cs typeface="Calibri"/>
              </a:rPr>
              <a:t>Provide</a:t>
            </a:r>
            <a:r>
              <a:rPr dirty="0" sz="2400" spc="5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85">
                <a:solidFill>
                  <a:srgbClr val="EBECEF"/>
                </a:solidFill>
                <a:latin typeface="Calibri"/>
                <a:cs typeface="Calibri"/>
              </a:rPr>
              <a:t>higher</a:t>
            </a:r>
            <a:r>
              <a:rPr dirty="0" sz="2400" spc="5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50">
                <a:solidFill>
                  <a:srgbClr val="EBECEF"/>
                </a:solidFill>
                <a:latin typeface="Calibri"/>
                <a:cs typeface="Calibri"/>
              </a:rPr>
              <a:t>budgets</a:t>
            </a:r>
            <a:r>
              <a:rPr dirty="0" sz="2400" spc="4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70">
                <a:solidFill>
                  <a:srgbClr val="EBECEF"/>
                </a:solidFill>
                <a:latin typeface="Calibri"/>
                <a:cs typeface="Calibri"/>
              </a:rPr>
              <a:t>to </a:t>
            </a:r>
            <a:r>
              <a:rPr dirty="0" sz="2400" spc="120">
                <a:solidFill>
                  <a:srgbClr val="EBECEF"/>
                </a:solidFill>
                <a:latin typeface="Calibri"/>
                <a:cs typeface="Calibri"/>
              </a:rPr>
              <a:t>projects</a:t>
            </a:r>
            <a:r>
              <a:rPr dirty="0" sz="2400" spc="4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85">
                <a:solidFill>
                  <a:srgbClr val="EBECEF"/>
                </a:solidFill>
                <a:latin typeface="Calibri"/>
                <a:cs typeface="Calibri"/>
              </a:rPr>
              <a:t>aiming</a:t>
            </a:r>
            <a:r>
              <a:rPr dirty="0" sz="2400" spc="6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75">
                <a:solidFill>
                  <a:srgbClr val="EBECEF"/>
                </a:solidFill>
                <a:latin typeface="Calibri"/>
                <a:cs typeface="Calibri"/>
              </a:rPr>
              <a:t>for</a:t>
            </a:r>
            <a:r>
              <a:rPr dirty="0" sz="2400" spc="8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30">
                <a:solidFill>
                  <a:srgbClr val="EBECEF"/>
                </a:solidFill>
                <a:latin typeface="Calibri"/>
                <a:cs typeface="Calibri"/>
              </a:rPr>
              <a:t>strong</a:t>
            </a:r>
            <a:r>
              <a:rPr dirty="0" sz="240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10">
                <a:solidFill>
                  <a:srgbClr val="EBECEF"/>
                </a:solidFill>
                <a:latin typeface="Calibri"/>
                <a:cs typeface="Calibri"/>
              </a:rPr>
              <a:t>commercial</a:t>
            </a:r>
            <a:r>
              <a:rPr dirty="0" sz="2400" spc="5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45">
                <a:solidFill>
                  <a:srgbClr val="EBECEF"/>
                </a:solidFill>
                <a:latin typeface="Calibri"/>
                <a:cs typeface="Calibri"/>
              </a:rPr>
              <a:t>returns.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86230" y="6110427"/>
            <a:ext cx="787019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400" spc="105">
                <a:solidFill>
                  <a:srgbClr val="EBECEF"/>
                </a:solidFill>
                <a:latin typeface="Calibri"/>
                <a:cs typeface="Calibri"/>
              </a:rPr>
              <a:t>Collaborate</a:t>
            </a:r>
            <a:r>
              <a:rPr dirty="0" sz="2400" spc="3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75">
                <a:solidFill>
                  <a:srgbClr val="EBECEF"/>
                </a:solidFill>
                <a:latin typeface="Calibri"/>
                <a:cs typeface="Calibri"/>
              </a:rPr>
              <a:t>with</a:t>
            </a:r>
            <a:r>
              <a:rPr dirty="0" sz="2400" spc="5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20">
                <a:solidFill>
                  <a:srgbClr val="EBECEF"/>
                </a:solidFill>
                <a:latin typeface="Calibri"/>
                <a:cs typeface="Calibri"/>
              </a:rPr>
              <a:t>experienced</a:t>
            </a:r>
            <a:r>
              <a:rPr dirty="0" sz="2400" spc="3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20">
                <a:solidFill>
                  <a:srgbClr val="EBECEF"/>
                </a:solidFill>
                <a:latin typeface="Calibri"/>
                <a:cs typeface="Calibri"/>
              </a:rPr>
              <a:t>and</a:t>
            </a:r>
            <a:r>
              <a:rPr dirty="0" sz="2400" spc="6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30">
                <a:solidFill>
                  <a:srgbClr val="EBECEF"/>
                </a:solidFill>
                <a:latin typeface="Calibri"/>
                <a:cs typeface="Calibri"/>
              </a:rPr>
              <a:t>consistent</a:t>
            </a:r>
            <a:r>
              <a:rPr dirty="0" sz="2400" spc="3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60">
                <a:solidFill>
                  <a:srgbClr val="EBECEF"/>
                </a:solidFill>
                <a:latin typeface="Calibri"/>
                <a:cs typeface="Calibri"/>
              </a:rPr>
              <a:t>directors.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86230" y="6363716"/>
            <a:ext cx="106978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 sz="2400" spc="165">
                <a:solidFill>
                  <a:srgbClr val="EBECEF"/>
                </a:solidFill>
                <a:latin typeface="Calibri"/>
                <a:cs typeface="Calibri"/>
              </a:rPr>
              <a:t>Track</a:t>
            </a:r>
            <a:r>
              <a:rPr dirty="0" sz="2400" spc="6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30">
                <a:solidFill>
                  <a:srgbClr val="EBECEF"/>
                </a:solidFill>
                <a:latin typeface="Calibri"/>
                <a:cs typeface="Calibri"/>
              </a:rPr>
              <a:t>year-</a:t>
            </a:r>
            <a:r>
              <a:rPr dirty="0" sz="2400" spc="140">
                <a:solidFill>
                  <a:srgbClr val="EBECEF"/>
                </a:solidFill>
                <a:latin typeface="Calibri"/>
                <a:cs typeface="Calibri"/>
              </a:rPr>
              <a:t>wise</a:t>
            </a:r>
            <a:r>
              <a:rPr dirty="0" sz="2400" spc="4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20">
                <a:solidFill>
                  <a:srgbClr val="EBECEF"/>
                </a:solidFill>
                <a:latin typeface="Calibri"/>
                <a:cs typeface="Calibri"/>
              </a:rPr>
              <a:t>trends</a:t>
            </a:r>
            <a:r>
              <a:rPr dirty="0" sz="2400" spc="3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70">
                <a:solidFill>
                  <a:srgbClr val="EBECEF"/>
                </a:solidFill>
                <a:latin typeface="Calibri"/>
                <a:cs typeface="Calibri"/>
              </a:rPr>
              <a:t>to</a:t>
            </a:r>
            <a:r>
              <a:rPr dirty="0" sz="2400" spc="6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95">
                <a:solidFill>
                  <a:srgbClr val="EBECEF"/>
                </a:solidFill>
                <a:latin typeface="Calibri"/>
                <a:cs typeface="Calibri"/>
              </a:rPr>
              <a:t>plan</a:t>
            </a:r>
            <a:r>
              <a:rPr dirty="0" sz="2400" spc="5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10">
                <a:solidFill>
                  <a:srgbClr val="EBECEF"/>
                </a:solidFill>
                <a:latin typeface="Calibri"/>
                <a:cs typeface="Calibri"/>
              </a:rPr>
              <a:t>content</a:t>
            </a:r>
            <a:r>
              <a:rPr dirty="0" sz="2400" spc="4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05">
                <a:solidFill>
                  <a:srgbClr val="EBECEF"/>
                </a:solidFill>
                <a:latin typeface="Calibri"/>
                <a:cs typeface="Calibri"/>
              </a:rPr>
              <a:t>aligned</a:t>
            </a:r>
            <a:r>
              <a:rPr dirty="0" sz="2400" spc="5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75">
                <a:solidFill>
                  <a:srgbClr val="EBECEF"/>
                </a:solidFill>
                <a:latin typeface="Calibri"/>
                <a:cs typeface="Calibri"/>
              </a:rPr>
              <a:t>with</a:t>
            </a:r>
            <a:r>
              <a:rPr dirty="0" sz="2400" spc="6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14">
                <a:solidFill>
                  <a:srgbClr val="EBECEF"/>
                </a:solidFill>
                <a:latin typeface="Calibri"/>
                <a:cs typeface="Calibri"/>
              </a:rPr>
              <a:t>audience</a:t>
            </a:r>
            <a:r>
              <a:rPr dirty="0" sz="2400" spc="5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400" spc="100">
                <a:solidFill>
                  <a:srgbClr val="EBECEF"/>
                </a:solidFill>
                <a:latin typeface="Calibri"/>
                <a:cs typeface="Calibri"/>
              </a:rPr>
              <a:t>expectations.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29768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304" y="3595497"/>
            <a:ext cx="10290810" cy="7042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50"/>
              <a:t>Introduction:</a:t>
            </a:r>
            <a:r>
              <a:rPr dirty="0" sz="4450" spc="-35"/>
              <a:t> </a:t>
            </a:r>
            <a:r>
              <a:rPr dirty="0" sz="4450"/>
              <a:t>Unveiling</a:t>
            </a:r>
            <a:r>
              <a:rPr dirty="0" sz="4450" spc="-45"/>
              <a:t> </a:t>
            </a:r>
            <a:r>
              <a:rPr dirty="0" sz="4450"/>
              <a:t>Movie</a:t>
            </a:r>
            <a:r>
              <a:rPr dirty="0" sz="4450" spc="-10"/>
              <a:t> Insights</a:t>
            </a:r>
            <a:endParaRPr sz="4450"/>
          </a:p>
        </p:txBody>
      </p:sp>
      <p:sp>
        <p:nvSpPr>
          <p:cNvPr id="4" name="object 4" descr=""/>
          <p:cNvSpPr txBox="1"/>
          <p:nvPr/>
        </p:nvSpPr>
        <p:spPr>
          <a:xfrm>
            <a:off x="781304" y="4658030"/>
            <a:ext cx="12967970" cy="607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9100"/>
              </a:lnSpc>
              <a:spcBef>
                <a:spcPts val="100"/>
              </a:spcBef>
            </a:pPr>
            <a:r>
              <a:rPr dirty="0" sz="1750" spc="80">
                <a:solidFill>
                  <a:srgbClr val="EBECEF"/>
                </a:solidFill>
                <a:latin typeface="Calibri"/>
                <a:cs typeface="Calibri"/>
              </a:rPr>
              <a:t>This</a:t>
            </a:r>
            <a:r>
              <a:rPr dirty="0" sz="1750" spc="6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75">
                <a:solidFill>
                  <a:srgbClr val="EBECEF"/>
                </a:solidFill>
                <a:latin typeface="Calibri"/>
                <a:cs typeface="Calibri"/>
              </a:rPr>
              <a:t>Exploratory </a:t>
            </a:r>
            <a:r>
              <a:rPr dirty="0" sz="1750" spc="100">
                <a:solidFill>
                  <a:srgbClr val="EBECEF"/>
                </a:solidFill>
                <a:latin typeface="Calibri"/>
                <a:cs typeface="Calibri"/>
              </a:rPr>
              <a:t>Data</a:t>
            </a:r>
            <a:r>
              <a:rPr dirty="0" sz="175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95">
                <a:solidFill>
                  <a:srgbClr val="EBECEF"/>
                </a:solidFill>
                <a:latin typeface="Calibri"/>
                <a:cs typeface="Calibri"/>
              </a:rPr>
              <a:t>Analysis</a:t>
            </a:r>
            <a:r>
              <a:rPr dirty="0" sz="1750" spc="6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>
                <a:solidFill>
                  <a:srgbClr val="EBECEF"/>
                </a:solidFill>
                <a:latin typeface="Calibri"/>
                <a:cs typeface="Calibri"/>
              </a:rPr>
              <a:t>(EDA)</a:t>
            </a:r>
            <a:r>
              <a:rPr dirty="0" sz="1750" spc="4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65">
                <a:solidFill>
                  <a:srgbClr val="EBECEF"/>
                </a:solidFill>
                <a:latin typeface="Calibri"/>
                <a:cs typeface="Calibri"/>
              </a:rPr>
              <a:t>project</a:t>
            </a:r>
            <a:r>
              <a:rPr dirty="0" sz="1750" spc="90">
                <a:solidFill>
                  <a:srgbClr val="EBECEF"/>
                </a:solidFill>
                <a:latin typeface="Calibri"/>
                <a:cs typeface="Calibri"/>
              </a:rPr>
              <a:t> aims</a:t>
            </a:r>
            <a:r>
              <a:rPr dirty="0" sz="1750" spc="6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>
                <a:solidFill>
                  <a:srgbClr val="EBECEF"/>
                </a:solidFill>
                <a:latin typeface="Calibri"/>
                <a:cs typeface="Calibri"/>
              </a:rPr>
              <a:t>to</a:t>
            </a:r>
            <a:r>
              <a:rPr dirty="0" sz="1750" spc="6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80">
                <a:solidFill>
                  <a:srgbClr val="EBECEF"/>
                </a:solidFill>
                <a:latin typeface="Calibri"/>
                <a:cs typeface="Calibri"/>
              </a:rPr>
              <a:t>understand</a:t>
            </a:r>
            <a:r>
              <a:rPr dirty="0" sz="1750" spc="9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80">
                <a:solidFill>
                  <a:srgbClr val="EBECEF"/>
                </a:solidFill>
                <a:latin typeface="Calibri"/>
                <a:cs typeface="Calibri"/>
              </a:rPr>
              <a:t>patterns</a:t>
            </a:r>
            <a:r>
              <a:rPr dirty="0" sz="1750" spc="7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>
                <a:solidFill>
                  <a:srgbClr val="EBECEF"/>
                </a:solidFill>
                <a:latin typeface="Calibri"/>
                <a:cs typeface="Calibri"/>
              </a:rPr>
              <a:t>in</a:t>
            </a:r>
            <a:r>
              <a:rPr dirty="0" sz="1750" spc="6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50">
                <a:solidFill>
                  <a:srgbClr val="EBECEF"/>
                </a:solidFill>
                <a:latin typeface="Calibri"/>
                <a:cs typeface="Calibri"/>
              </a:rPr>
              <a:t>movie</a:t>
            </a:r>
            <a:r>
              <a:rPr dirty="0" sz="1750" spc="60">
                <a:solidFill>
                  <a:srgbClr val="EBECEF"/>
                </a:solidFill>
                <a:latin typeface="Calibri"/>
                <a:cs typeface="Calibri"/>
              </a:rPr>
              <a:t> performance,</a:t>
            </a:r>
            <a:r>
              <a:rPr dirty="0" sz="1750" spc="7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80">
                <a:solidFill>
                  <a:srgbClr val="EBECEF"/>
                </a:solidFill>
                <a:latin typeface="Calibri"/>
                <a:cs typeface="Calibri"/>
              </a:rPr>
              <a:t>audience</a:t>
            </a:r>
            <a:r>
              <a:rPr dirty="0" sz="1750" spc="9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55">
                <a:solidFill>
                  <a:srgbClr val="EBECEF"/>
                </a:solidFill>
                <a:latin typeface="Calibri"/>
                <a:cs typeface="Calibri"/>
              </a:rPr>
              <a:t>ratings,</a:t>
            </a:r>
            <a:r>
              <a:rPr dirty="0" sz="1750" spc="8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65">
                <a:solidFill>
                  <a:srgbClr val="EBECEF"/>
                </a:solidFill>
                <a:latin typeface="Calibri"/>
                <a:cs typeface="Calibri"/>
              </a:rPr>
              <a:t>industry</a:t>
            </a:r>
            <a:r>
              <a:rPr dirty="0" sz="1750" spc="7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45">
                <a:solidFill>
                  <a:srgbClr val="EBECEF"/>
                </a:solidFill>
                <a:latin typeface="Calibri"/>
                <a:cs typeface="Calibri"/>
              </a:rPr>
              <a:t>trends, </a:t>
            </a:r>
            <a:r>
              <a:rPr dirty="0" sz="1750" spc="80">
                <a:solidFill>
                  <a:srgbClr val="EBECEF"/>
                </a:solidFill>
                <a:latin typeface="Calibri"/>
                <a:cs typeface="Calibri"/>
              </a:rPr>
              <a:t>and</a:t>
            </a:r>
            <a:r>
              <a:rPr dirty="0" sz="1750" spc="5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65">
                <a:solidFill>
                  <a:srgbClr val="EBECEF"/>
                </a:solidFill>
                <a:latin typeface="Calibri"/>
                <a:cs typeface="Calibri"/>
              </a:rPr>
              <a:t>financial</a:t>
            </a:r>
            <a:r>
              <a:rPr dirty="0" sz="1750" spc="7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55">
                <a:solidFill>
                  <a:srgbClr val="EBECEF"/>
                </a:solidFill>
                <a:latin typeface="Calibri"/>
                <a:cs typeface="Calibri"/>
              </a:rPr>
              <a:t>outcomes.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63308" y="5526404"/>
            <a:ext cx="4242435" cy="1934210"/>
            <a:chOff x="763308" y="5526404"/>
            <a:chExt cx="4242435" cy="1934210"/>
          </a:xfrm>
        </p:grpSpPr>
        <p:sp>
          <p:nvSpPr>
            <p:cNvPr id="6" name="object 6" descr=""/>
            <p:cNvSpPr/>
            <p:nvPr/>
          </p:nvSpPr>
          <p:spPr>
            <a:xfrm>
              <a:off x="793788" y="5541644"/>
              <a:ext cx="4196715" cy="1903730"/>
            </a:xfrm>
            <a:custGeom>
              <a:avLst/>
              <a:gdLst/>
              <a:ahLst/>
              <a:cxnLst/>
              <a:rect l="l" t="t" r="r" b="b"/>
              <a:pathLst>
                <a:path w="4196715" h="1903729">
                  <a:moveTo>
                    <a:pt x="4049991" y="0"/>
                  </a:moveTo>
                  <a:lnTo>
                    <a:pt x="146303" y="0"/>
                  </a:lnTo>
                  <a:lnTo>
                    <a:pt x="100062" y="7461"/>
                  </a:lnTo>
                  <a:lnTo>
                    <a:pt x="59900" y="28236"/>
                  </a:lnTo>
                  <a:lnTo>
                    <a:pt x="28229" y="59911"/>
                  </a:lnTo>
                  <a:lnTo>
                    <a:pt x="7459" y="100071"/>
                  </a:lnTo>
                  <a:lnTo>
                    <a:pt x="0" y="146303"/>
                  </a:lnTo>
                  <a:lnTo>
                    <a:pt x="0" y="1757260"/>
                  </a:lnTo>
                  <a:lnTo>
                    <a:pt x="7459" y="1803507"/>
                  </a:lnTo>
                  <a:lnTo>
                    <a:pt x="28229" y="1843669"/>
                  </a:lnTo>
                  <a:lnTo>
                    <a:pt x="59900" y="1875339"/>
                  </a:lnTo>
                  <a:lnTo>
                    <a:pt x="100062" y="1896107"/>
                  </a:lnTo>
                  <a:lnTo>
                    <a:pt x="146303" y="1903564"/>
                  </a:lnTo>
                  <a:lnTo>
                    <a:pt x="4049991" y="1903564"/>
                  </a:lnTo>
                  <a:lnTo>
                    <a:pt x="4096285" y="1896107"/>
                  </a:lnTo>
                  <a:lnTo>
                    <a:pt x="4136483" y="1875339"/>
                  </a:lnTo>
                  <a:lnTo>
                    <a:pt x="4168178" y="1843669"/>
                  </a:lnTo>
                  <a:lnTo>
                    <a:pt x="4188960" y="1803507"/>
                  </a:lnTo>
                  <a:lnTo>
                    <a:pt x="4196422" y="1757260"/>
                  </a:lnTo>
                  <a:lnTo>
                    <a:pt x="4196422" y="146303"/>
                  </a:lnTo>
                  <a:lnTo>
                    <a:pt x="4188960" y="100071"/>
                  </a:lnTo>
                  <a:lnTo>
                    <a:pt x="4168178" y="59911"/>
                  </a:lnTo>
                  <a:lnTo>
                    <a:pt x="4136483" y="28236"/>
                  </a:lnTo>
                  <a:lnTo>
                    <a:pt x="4096285" y="7461"/>
                  </a:lnTo>
                  <a:lnTo>
                    <a:pt x="4049991" y="0"/>
                  </a:lnTo>
                  <a:close/>
                </a:path>
              </a:pathLst>
            </a:custGeom>
            <a:solidFill>
              <a:srgbClr val="0F161F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93788" y="5541644"/>
              <a:ext cx="4196715" cy="1903730"/>
            </a:xfrm>
            <a:custGeom>
              <a:avLst/>
              <a:gdLst/>
              <a:ahLst/>
              <a:cxnLst/>
              <a:rect l="l" t="t" r="r" b="b"/>
              <a:pathLst>
                <a:path w="4196715" h="1903729">
                  <a:moveTo>
                    <a:pt x="0" y="146303"/>
                  </a:moveTo>
                  <a:lnTo>
                    <a:pt x="7459" y="100071"/>
                  </a:lnTo>
                  <a:lnTo>
                    <a:pt x="28229" y="59911"/>
                  </a:lnTo>
                  <a:lnTo>
                    <a:pt x="59900" y="28236"/>
                  </a:lnTo>
                  <a:lnTo>
                    <a:pt x="100062" y="7461"/>
                  </a:lnTo>
                  <a:lnTo>
                    <a:pt x="146303" y="0"/>
                  </a:lnTo>
                  <a:lnTo>
                    <a:pt x="4049991" y="0"/>
                  </a:lnTo>
                  <a:lnTo>
                    <a:pt x="4096285" y="7461"/>
                  </a:lnTo>
                  <a:lnTo>
                    <a:pt x="4136483" y="28236"/>
                  </a:lnTo>
                  <a:lnTo>
                    <a:pt x="4168178" y="59911"/>
                  </a:lnTo>
                  <a:lnTo>
                    <a:pt x="4188960" y="100071"/>
                  </a:lnTo>
                  <a:lnTo>
                    <a:pt x="4196422" y="146303"/>
                  </a:lnTo>
                  <a:lnTo>
                    <a:pt x="4196422" y="1757260"/>
                  </a:lnTo>
                  <a:lnTo>
                    <a:pt x="4188960" y="1803507"/>
                  </a:lnTo>
                  <a:lnTo>
                    <a:pt x="4168178" y="1843669"/>
                  </a:lnTo>
                  <a:lnTo>
                    <a:pt x="4136483" y="1875339"/>
                  </a:lnTo>
                  <a:lnTo>
                    <a:pt x="4096285" y="1896107"/>
                  </a:lnTo>
                  <a:lnTo>
                    <a:pt x="4049991" y="1903564"/>
                  </a:lnTo>
                  <a:lnTo>
                    <a:pt x="146303" y="1903564"/>
                  </a:lnTo>
                  <a:lnTo>
                    <a:pt x="100062" y="1896107"/>
                  </a:lnTo>
                  <a:lnTo>
                    <a:pt x="59900" y="1875339"/>
                  </a:lnTo>
                  <a:lnTo>
                    <a:pt x="28229" y="1843669"/>
                  </a:lnTo>
                  <a:lnTo>
                    <a:pt x="7459" y="1803507"/>
                  </a:lnTo>
                  <a:lnTo>
                    <a:pt x="0" y="1757260"/>
                  </a:lnTo>
                  <a:lnTo>
                    <a:pt x="0" y="146303"/>
                  </a:lnTo>
                  <a:close/>
                </a:path>
              </a:pathLst>
            </a:custGeom>
            <a:ln w="30480">
              <a:solidFill>
                <a:srgbClr val="002A8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308" y="5541606"/>
              <a:ext cx="121920" cy="1903602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129995" y="5784341"/>
            <a:ext cx="3014980" cy="10883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b="1">
                <a:solidFill>
                  <a:srgbClr val="EBECEF"/>
                </a:solidFill>
                <a:latin typeface="Arial"/>
                <a:cs typeface="Arial"/>
              </a:rPr>
              <a:t>Purpose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09100"/>
              </a:lnSpc>
              <a:spcBef>
                <a:spcPts val="1150"/>
              </a:spcBef>
            </a:pPr>
            <a:r>
              <a:rPr dirty="0" sz="1750" spc="100">
                <a:solidFill>
                  <a:srgbClr val="EBECEF"/>
                </a:solidFill>
                <a:latin typeface="Calibri"/>
                <a:cs typeface="Calibri"/>
              </a:rPr>
              <a:t>Analyze</a:t>
            </a:r>
            <a:r>
              <a:rPr dirty="0" sz="1750" spc="6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50">
                <a:solidFill>
                  <a:srgbClr val="EBECEF"/>
                </a:solidFill>
                <a:latin typeface="Calibri"/>
                <a:cs typeface="Calibri"/>
              </a:rPr>
              <a:t>movie</a:t>
            </a:r>
            <a:r>
              <a:rPr dirty="0" sz="1750" spc="7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50">
                <a:solidFill>
                  <a:srgbClr val="EBECEF"/>
                </a:solidFill>
                <a:latin typeface="Calibri"/>
                <a:cs typeface="Calibri"/>
              </a:rPr>
              <a:t>performance, </a:t>
            </a:r>
            <a:r>
              <a:rPr dirty="0" sz="1750" spc="55">
                <a:solidFill>
                  <a:srgbClr val="EBECEF"/>
                </a:solidFill>
                <a:latin typeface="Calibri"/>
                <a:cs typeface="Calibri"/>
              </a:rPr>
              <a:t>ratings,</a:t>
            </a:r>
            <a:r>
              <a:rPr dirty="0" sz="1750" spc="7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80">
                <a:solidFill>
                  <a:srgbClr val="EBECEF"/>
                </a:solidFill>
                <a:latin typeface="Calibri"/>
                <a:cs typeface="Calibri"/>
              </a:rPr>
              <a:t>and</a:t>
            </a:r>
            <a:r>
              <a:rPr dirty="0" sz="175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65">
                <a:solidFill>
                  <a:srgbClr val="EBECEF"/>
                </a:solidFill>
                <a:latin typeface="Calibri"/>
                <a:cs typeface="Calibri"/>
              </a:rPr>
              <a:t>financial </a:t>
            </a:r>
            <a:r>
              <a:rPr dirty="0" sz="1750" spc="114">
                <a:solidFill>
                  <a:srgbClr val="EBECEF"/>
                </a:solidFill>
                <a:latin typeface="Calibri"/>
                <a:cs typeface="Calibri"/>
              </a:rPr>
              <a:t>success.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186426" y="5526404"/>
            <a:ext cx="4242435" cy="1934210"/>
            <a:chOff x="5186426" y="5526404"/>
            <a:chExt cx="4242435" cy="1934210"/>
          </a:xfrm>
        </p:grpSpPr>
        <p:sp>
          <p:nvSpPr>
            <p:cNvPr id="11" name="object 11" descr=""/>
            <p:cNvSpPr/>
            <p:nvPr/>
          </p:nvSpPr>
          <p:spPr>
            <a:xfrm>
              <a:off x="5216906" y="5541644"/>
              <a:ext cx="4196715" cy="1903730"/>
            </a:xfrm>
            <a:custGeom>
              <a:avLst/>
              <a:gdLst/>
              <a:ahLst/>
              <a:cxnLst/>
              <a:rect l="l" t="t" r="r" b="b"/>
              <a:pathLst>
                <a:path w="4196715" h="1903729">
                  <a:moveTo>
                    <a:pt x="4050157" y="0"/>
                  </a:moveTo>
                  <a:lnTo>
                    <a:pt x="146304" y="0"/>
                  </a:lnTo>
                  <a:lnTo>
                    <a:pt x="100071" y="7461"/>
                  </a:lnTo>
                  <a:lnTo>
                    <a:pt x="59911" y="28236"/>
                  </a:lnTo>
                  <a:lnTo>
                    <a:pt x="28236" y="59911"/>
                  </a:lnTo>
                  <a:lnTo>
                    <a:pt x="7461" y="100071"/>
                  </a:lnTo>
                  <a:lnTo>
                    <a:pt x="0" y="146303"/>
                  </a:lnTo>
                  <a:lnTo>
                    <a:pt x="0" y="1757260"/>
                  </a:lnTo>
                  <a:lnTo>
                    <a:pt x="7461" y="1803507"/>
                  </a:lnTo>
                  <a:lnTo>
                    <a:pt x="28236" y="1843669"/>
                  </a:lnTo>
                  <a:lnTo>
                    <a:pt x="59911" y="1875339"/>
                  </a:lnTo>
                  <a:lnTo>
                    <a:pt x="100071" y="1896107"/>
                  </a:lnTo>
                  <a:lnTo>
                    <a:pt x="146304" y="1903564"/>
                  </a:lnTo>
                  <a:lnTo>
                    <a:pt x="4050157" y="1903564"/>
                  </a:lnTo>
                  <a:lnTo>
                    <a:pt x="4096389" y="1896107"/>
                  </a:lnTo>
                  <a:lnTo>
                    <a:pt x="4136549" y="1875339"/>
                  </a:lnTo>
                  <a:lnTo>
                    <a:pt x="4168224" y="1843669"/>
                  </a:lnTo>
                  <a:lnTo>
                    <a:pt x="4188999" y="1803507"/>
                  </a:lnTo>
                  <a:lnTo>
                    <a:pt x="4196461" y="1757260"/>
                  </a:lnTo>
                  <a:lnTo>
                    <a:pt x="4196461" y="146303"/>
                  </a:lnTo>
                  <a:lnTo>
                    <a:pt x="4188999" y="100071"/>
                  </a:lnTo>
                  <a:lnTo>
                    <a:pt x="4168224" y="59911"/>
                  </a:lnTo>
                  <a:lnTo>
                    <a:pt x="4136549" y="28236"/>
                  </a:lnTo>
                  <a:lnTo>
                    <a:pt x="4096389" y="7461"/>
                  </a:lnTo>
                  <a:lnTo>
                    <a:pt x="4050157" y="0"/>
                  </a:lnTo>
                  <a:close/>
                </a:path>
              </a:pathLst>
            </a:custGeom>
            <a:solidFill>
              <a:srgbClr val="0F161F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216906" y="5541644"/>
              <a:ext cx="4196715" cy="1903730"/>
            </a:xfrm>
            <a:custGeom>
              <a:avLst/>
              <a:gdLst/>
              <a:ahLst/>
              <a:cxnLst/>
              <a:rect l="l" t="t" r="r" b="b"/>
              <a:pathLst>
                <a:path w="4196715" h="1903729">
                  <a:moveTo>
                    <a:pt x="0" y="146303"/>
                  </a:moveTo>
                  <a:lnTo>
                    <a:pt x="7461" y="100071"/>
                  </a:lnTo>
                  <a:lnTo>
                    <a:pt x="28236" y="59911"/>
                  </a:lnTo>
                  <a:lnTo>
                    <a:pt x="59911" y="28236"/>
                  </a:lnTo>
                  <a:lnTo>
                    <a:pt x="100071" y="7461"/>
                  </a:lnTo>
                  <a:lnTo>
                    <a:pt x="146304" y="0"/>
                  </a:lnTo>
                  <a:lnTo>
                    <a:pt x="4050157" y="0"/>
                  </a:lnTo>
                  <a:lnTo>
                    <a:pt x="4096389" y="7461"/>
                  </a:lnTo>
                  <a:lnTo>
                    <a:pt x="4136549" y="28236"/>
                  </a:lnTo>
                  <a:lnTo>
                    <a:pt x="4168224" y="59911"/>
                  </a:lnTo>
                  <a:lnTo>
                    <a:pt x="4188999" y="100071"/>
                  </a:lnTo>
                  <a:lnTo>
                    <a:pt x="4196461" y="146303"/>
                  </a:lnTo>
                  <a:lnTo>
                    <a:pt x="4196461" y="1757260"/>
                  </a:lnTo>
                  <a:lnTo>
                    <a:pt x="4188999" y="1803507"/>
                  </a:lnTo>
                  <a:lnTo>
                    <a:pt x="4168224" y="1843669"/>
                  </a:lnTo>
                  <a:lnTo>
                    <a:pt x="4136549" y="1875339"/>
                  </a:lnTo>
                  <a:lnTo>
                    <a:pt x="4096389" y="1896107"/>
                  </a:lnTo>
                  <a:lnTo>
                    <a:pt x="4050157" y="1903564"/>
                  </a:lnTo>
                  <a:lnTo>
                    <a:pt x="146304" y="1903564"/>
                  </a:lnTo>
                  <a:lnTo>
                    <a:pt x="100071" y="1896107"/>
                  </a:lnTo>
                  <a:lnTo>
                    <a:pt x="59911" y="1875339"/>
                  </a:lnTo>
                  <a:lnTo>
                    <a:pt x="28236" y="1843669"/>
                  </a:lnTo>
                  <a:lnTo>
                    <a:pt x="7461" y="1803507"/>
                  </a:lnTo>
                  <a:lnTo>
                    <a:pt x="0" y="1757260"/>
                  </a:lnTo>
                  <a:lnTo>
                    <a:pt x="0" y="146303"/>
                  </a:lnTo>
                  <a:close/>
                </a:path>
              </a:pathLst>
            </a:custGeom>
            <a:ln w="30480">
              <a:solidFill>
                <a:srgbClr val="002A8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6426" y="5541606"/>
              <a:ext cx="121920" cy="1903602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5553583" y="5784341"/>
            <a:ext cx="3136900" cy="1381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b="1">
                <a:solidFill>
                  <a:srgbClr val="EBECEF"/>
                </a:solidFill>
                <a:latin typeface="Arial"/>
                <a:cs typeface="Arial"/>
              </a:rPr>
              <a:t>Problem</a:t>
            </a:r>
            <a:r>
              <a:rPr dirty="0" sz="2200" spc="-85" b="1">
                <a:solidFill>
                  <a:srgbClr val="EBECEF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BECEF"/>
                </a:solidFill>
                <a:latin typeface="Arial"/>
                <a:cs typeface="Arial"/>
              </a:rPr>
              <a:t>Statement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09400"/>
              </a:lnSpc>
              <a:spcBef>
                <a:spcPts val="1140"/>
              </a:spcBef>
            </a:pPr>
            <a:r>
              <a:rPr dirty="0" sz="1750" spc="50">
                <a:solidFill>
                  <a:srgbClr val="EBECEF"/>
                </a:solidFill>
                <a:latin typeface="Calibri"/>
                <a:cs typeface="Calibri"/>
              </a:rPr>
              <a:t>Identify</a:t>
            </a:r>
            <a:r>
              <a:rPr dirty="0" sz="1750" spc="4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130">
                <a:solidFill>
                  <a:srgbClr val="EBECEF"/>
                </a:solidFill>
                <a:latin typeface="Calibri"/>
                <a:cs typeface="Calibri"/>
              </a:rPr>
              <a:t>key</a:t>
            </a:r>
            <a:r>
              <a:rPr dirty="0" sz="1750" spc="4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100">
                <a:solidFill>
                  <a:srgbClr val="EBECEF"/>
                </a:solidFill>
                <a:latin typeface="Calibri"/>
                <a:cs typeface="Calibri"/>
              </a:rPr>
              <a:t>factors</a:t>
            </a:r>
            <a:r>
              <a:rPr dirty="0" sz="1750" spc="60">
                <a:solidFill>
                  <a:srgbClr val="EBECEF"/>
                </a:solidFill>
                <a:latin typeface="Calibri"/>
                <a:cs typeface="Calibri"/>
              </a:rPr>
              <a:t> influencing </a:t>
            </a:r>
            <a:r>
              <a:rPr dirty="0" sz="1750" spc="50">
                <a:solidFill>
                  <a:srgbClr val="EBECEF"/>
                </a:solidFill>
                <a:latin typeface="Calibri"/>
                <a:cs typeface="Calibri"/>
              </a:rPr>
              <a:t>movie</a:t>
            </a:r>
            <a:r>
              <a:rPr dirty="0" sz="175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165">
                <a:solidFill>
                  <a:srgbClr val="EBECEF"/>
                </a:solidFill>
                <a:latin typeface="Calibri"/>
                <a:cs typeface="Calibri"/>
              </a:rPr>
              <a:t>success</a:t>
            </a:r>
            <a:r>
              <a:rPr dirty="0" sz="1750" spc="6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80">
                <a:solidFill>
                  <a:srgbClr val="EBECEF"/>
                </a:solidFill>
                <a:latin typeface="Calibri"/>
                <a:cs typeface="Calibri"/>
              </a:rPr>
              <a:t>and</a:t>
            </a:r>
            <a:r>
              <a:rPr dirty="0" sz="1750" spc="70">
                <a:solidFill>
                  <a:srgbClr val="EBECEF"/>
                </a:solidFill>
                <a:latin typeface="Calibri"/>
                <a:cs typeface="Calibri"/>
              </a:rPr>
              <a:t> audience </a:t>
            </a:r>
            <a:r>
              <a:rPr dirty="0" sz="1750" spc="-10">
                <a:solidFill>
                  <a:srgbClr val="EBECEF"/>
                </a:solidFill>
                <a:latin typeface="Calibri"/>
                <a:cs typeface="Calibri"/>
              </a:rPr>
              <a:t>reception.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9609708" y="5526404"/>
            <a:ext cx="4242435" cy="1934210"/>
            <a:chOff x="9609708" y="5526404"/>
            <a:chExt cx="4242435" cy="1934210"/>
          </a:xfrm>
        </p:grpSpPr>
        <p:sp>
          <p:nvSpPr>
            <p:cNvPr id="16" name="object 16" descr=""/>
            <p:cNvSpPr/>
            <p:nvPr/>
          </p:nvSpPr>
          <p:spPr>
            <a:xfrm>
              <a:off x="9640188" y="5541644"/>
              <a:ext cx="4196715" cy="1903730"/>
            </a:xfrm>
            <a:custGeom>
              <a:avLst/>
              <a:gdLst/>
              <a:ahLst/>
              <a:cxnLst/>
              <a:rect l="l" t="t" r="r" b="b"/>
              <a:pathLst>
                <a:path w="4196715" h="1903729">
                  <a:moveTo>
                    <a:pt x="4050029" y="0"/>
                  </a:moveTo>
                  <a:lnTo>
                    <a:pt x="146303" y="0"/>
                  </a:lnTo>
                  <a:lnTo>
                    <a:pt x="100023" y="7461"/>
                  </a:lnTo>
                  <a:lnTo>
                    <a:pt x="59856" y="28236"/>
                  </a:lnTo>
                  <a:lnTo>
                    <a:pt x="28200" y="59911"/>
                  </a:lnTo>
                  <a:lnTo>
                    <a:pt x="7449" y="100071"/>
                  </a:lnTo>
                  <a:lnTo>
                    <a:pt x="0" y="146303"/>
                  </a:lnTo>
                  <a:lnTo>
                    <a:pt x="0" y="1757260"/>
                  </a:lnTo>
                  <a:lnTo>
                    <a:pt x="7449" y="1803507"/>
                  </a:lnTo>
                  <a:lnTo>
                    <a:pt x="28200" y="1843669"/>
                  </a:lnTo>
                  <a:lnTo>
                    <a:pt x="59856" y="1875339"/>
                  </a:lnTo>
                  <a:lnTo>
                    <a:pt x="100023" y="1896107"/>
                  </a:lnTo>
                  <a:lnTo>
                    <a:pt x="146303" y="1903564"/>
                  </a:lnTo>
                  <a:lnTo>
                    <a:pt x="4050029" y="1903564"/>
                  </a:lnTo>
                  <a:lnTo>
                    <a:pt x="4096262" y="1896107"/>
                  </a:lnTo>
                  <a:lnTo>
                    <a:pt x="4136422" y="1875339"/>
                  </a:lnTo>
                  <a:lnTo>
                    <a:pt x="4168097" y="1843669"/>
                  </a:lnTo>
                  <a:lnTo>
                    <a:pt x="4188872" y="1803507"/>
                  </a:lnTo>
                  <a:lnTo>
                    <a:pt x="4196333" y="1757260"/>
                  </a:lnTo>
                  <a:lnTo>
                    <a:pt x="4196333" y="146303"/>
                  </a:lnTo>
                  <a:lnTo>
                    <a:pt x="4188872" y="100071"/>
                  </a:lnTo>
                  <a:lnTo>
                    <a:pt x="4168097" y="59911"/>
                  </a:lnTo>
                  <a:lnTo>
                    <a:pt x="4136422" y="28236"/>
                  </a:lnTo>
                  <a:lnTo>
                    <a:pt x="4096262" y="7461"/>
                  </a:lnTo>
                  <a:lnTo>
                    <a:pt x="4050029" y="0"/>
                  </a:lnTo>
                  <a:close/>
                </a:path>
              </a:pathLst>
            </a:custGeom>
            <a:solidFill>
              <a:srgbClr val="0F161F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640188" y="5541644"/>
              <a:ext cx="4196715" cy="1903730"/>
            </a:xfrm>
            <a:custGeom>
              <a:avLst/>
              <a:gdLst/>
              <a:ahLst/>
              <a:cxnLst/>
              <a:rect l="l" t="t" r="r" b="b"/>
              <a:pathLst>
                <a:path w="4196715" h="1903729">
                  <a:moveTo>
                    <a:pt x="0" y="146303"/>
                  </a:moveTo>
                  <a:lnTo>
                    <a:pt x="7449" y="100071"/>
                  </a:lnTo>
                  <a:lnTo>
                    <a:pt x="28200" y="59911"/>
                  </a:lnTo>
                  <a:lnTo>
                    <a:pt x="59856" y="28236"/>
                  </a:lnTo>
                  <a:lnTo>
                    <a:pt x="100023" y="7461"/>
                  </a:lnTo>
                  <a:lnTo>
                    <a:pt x="146303" y="0"/>
                  </a:lnTo>
                  <a:lnTo>
                    <a:pt x="4050029" y="0"/>
                  </a:lnTo>
                  <a:lnTo>
                    <a:pt x="4096262" y="7461"/>
                  </a:lnTo>
                  <a:lnTo>
                    <a:pt x="4136422" y="28236"/>
                  </a:lnTo>
                  <a:lnTo>
                    <a:pt x="4168097" y="59911"/>
                  </a:lnTo>
                  <a:lnTo>
                    <a:pt x="4188872" y="100071"/>
                  </a:lnTo>
                  <a:lnTo>
                    <a:pt x="4196333" y="146303"/>
                  </a:lnTo>
                  <a:lnTo>
                    <a:pt x="4196333" y="1757260"/>
                  </a:lnTo>
                  <a:lnTo>
                    <a:pt x="4188872" y="1803507"/>
                  </a:lnTo>
                  <a:lnTo>
                    <a:pt x="4168097" y="1843669"/>
                  </a:lnTo>
                  <a:lnTo>
                    <a:pt x="4136422" y="1875339"/>
                  </a:lnTo>
                  <a:lnTo>
                    <a:pt x="4096262" y="1896107"/>
                  </a:lnTo>
                  <a:lnTo>
                    <a:pt x="4050029" y="1903564"/>
                  </a:lnTo>
                  <a:lnTo>
                    <a:pt x="146303" y="1903564"/>
                  </a:lnTo>
                  <a:lnTo>
                    <a:pt x="100023" y="1896107"/>
                  </a:lnTo>
                  <a:lnTo>
                    <a:pt x="59856" y="1875339"/>
                  </a:lnTo>
                  <a:lnTo>
                    <a:pt x="28200" y="1843669"/>
                  </a:lnTo>
                  <a:lnTo>
                    <a:pt x="7449" y="1803507"/>
                  </a:lnTo>
                  <a:lnTo>
                    <a:pt x="0" y="1757260"/>
                  </a:lnTo>
                  <a:lnTo>
                    <a:pt x="0" y="146303"/>
                  </a:lnTo>
                  <a:close/>
                </a:path>
              </a:pathLst>
            </a:custGeom>
            <a:ln w="30480">
              <a:solidFill>
                <a:srgbClr val="002A8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9708" y="5541606"/>
              <a:ext cx="121920" cy="1903602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9977119" y="5784341"/>
            <a:ext cx="3449954" cy="10883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0" b="1">
                <a:solidFill>
                  <a:srgbClr val="EBECEF"/>
                </a:solidFill>
                <a:latin typeface="Arial"/>
                <a:cs typeface="Arial"/>
              </a:rPr>
              <a:t>Tools</a:t>
            </a:r>
            <a:r>
              <a:rPr dirty="0" sz="2200" spc="-45" b="1">
                <a:solidFill>
                  <a:srgbClr val="EBECE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BECEF"/>
                </a:solidFill>
                <a:latin typeface="Arial"/>
                <a:cs typeface="Arial"/>
              </a:rPr>
              <a:t>&amp;</a:t>
            </a:r>
            <a:r>
              <a:rPr dirty="0" sz="2200" spc="-70" b="1">
                <a:solidFill>
                  <a:srgbClr val="EBECEF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BECEF"/>
                </a:solidFill>
                <a:latin typeface="Arial"/>
                <a:cs typeface="Arial"/>
              </a:rPr>
              <a:t>Libraries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09100"/>
              </a:lnSpc>
              <a:spcBef>
                <a:spcPts val="1150"/>
              </a:spcBef>
            </a:pPr>
            <a:r>
              <a:rPr dirty="0" sz="1750" spc="50">
                <a:solidFill>
                  <a:srgbClr val="EBECEF"/>
                </a:solidFill>
                <a:latin typeface="Calibri"/>
                <a:cs typeface="Calibri"/>
              </a:rPr>
              <a:t>Python,</a:t>
            </a:r>
            <a:r>
              <a:rPr dirty="0" sz="175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100">
                <a:solidFill>
                  <a:srgbClr val="EBECEF"/>
                </a:solidFill>
                <a:latin typeface="Calibri"/>
                <a:cs typeface="Calibri"/>
              </a:rPr>
              <a:t>Pandas,NumPy</a:t>
            </a:r>
            <a:r>
              <a:rPr dirty="0" sz="175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-10">
                <a:solidFill>
                  <a:srgbClr val="EBECEF"/>
                </a:solidFill>
                <a:latin typeface="Calibri"/>
                <a:cs typeface="Calibri"/>
              </a:rPr>
              <a:t>Matplotlib, </a:t>
            </a:r>
            <a:r>
              <a:rPr dirty="0" sz="1750" spc="50">
                <a:solidFill>
                  <a:srgbClr val="EBECEF"/>
                </a:solidFill>
                <a:latin typeface="Calibri"/>
                <a:cs typeface="Calibri"/>
              </a:rPr>
              <a:t>Seaborn.</a:t>
            </a:r>
            <a:endParaRPr sz="1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0955">
              <a:lnSpc>
                <a:spcPct val="100000"/>
              </a:lnSpc>
              <a:spcBef>
                <a:spcPts val="105"/>
              </a:spcBef>
            </a:pPr>
            <a:r>
              <a:rPr dirty="0" sz="2850"/>
              <a:t>Dataset</a:t>
            </a:r>
            <a:r>
              <a:rPr dirty="0" sz="2850" spc="-30"/>
              <a:t> </a:t>
            </a:r>
            <a:r>
              <a:rPr dirty="0" sz="2850"/>
              <a:t>Overview:</a:t>
            </a:r>
            <a:r>
              <a:rPr dirty="0" sz="2850" spc="-35"/>
              <a:t> </a:t>
            </a:r>
            <a:r>
              <a:rPr dirty="0" sz="2850"/>
              <a:t>Movie</a:t>
            </a:r>
            <a:r>
              <a:rPr dirty="0" sz="2850" spc="-10"/>
              <a:t> Metrics</a:t>
            </a:r>
            <a:endParaRPr sz="2850"/>
          </a:p>
        </p:txBody>
      </p:sp>
      <p:sp>
        <p:nvSpPr>
          <p:cNvPr id="3" name="object 3" descr=""/>
          <p:cNvSpPr txBox="1"/>
          <p:nvPr/>
        </p:nvSpPr>
        <p:spPr>
          <a:xfrm>
            <a:off x="501497" y="1011784"/>
            <a:ext cx="6429375" cy="5628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8000"/>
              </a:lnSpc>
              <a:spcBef>
                <a:spcPts val="100"/>
              </a:spcBef>
            </a:pP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The</a:t>
            </a:r>
            <a:r>
              <a:rPr dirty="0" sz="2000" spc="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dataset</a:t>
            </a:r>
            <a:r>
              <a:rPr dirty="0" sz="2000" spc="-3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contains</a:t>
            </a:r>
            <a:r>
              <a:rPr dirty="0" sz="2000" spc="-3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1F5F9"/>
                </a:solidFill>
                <a:latin typeface="Arial"/>
                <a:cs typeface="Arial"/>
              </a:rPr>
              <a:t>movie-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related</a:t>
            </a:r>
            <a:r>
              <a:rPr dirty="0" sz="2000" spc="-2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features</a:t>
            </a:r>
            <a:r>
              <a:rPr dirty="0" sz="2000" spc="-3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such</a:t>
            </a:r>
            <a:r>
              <a:rPr dirty="0" sz="2000" spc="-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spc="-25" b="1">
                <a:solidFill>
                  <a:srgbClr val="F1F5F9"/>
                </a:solidFill>
                <a:latin typeface="Arial"/>
                <a:cs typeface="Arial"/>
              </a:rPr>
              <a:t>as: </a:t>
            </a:r>
            <a:r>
              <a:rPr dirty="0" sz="2000" spc="-10" b="1">
                <a:solidFill>
                  <a:srgbClr val="F1F5F9"/>
                </a:solidFill>
                <a:latin typeface="Arial"/>
                <a:cs typeface="Arial"/>
              </a:rPr>
              <a:t>Rating</a:t>
            </a:r>
            <a:endParaRPr sz="2000">
              <a:latin typeface="Arial"/>
              <a:cs typeface="Arial"/>
            </a:endParaRPr>
          </a:p>
          <a:p>
            <a:pPr marL="12700" marR="5320665">
              <a:lnSpc>
                <a:spcPct val="158400"/>
              </a:lnSpc>
            </a:pPr>
            <a:r>
              <a:rPr dirty="0" sz="2000" spc="-10" b="1">
                <a:solidFill>
                  <a:srgbClr val="F1F5F9"/>
                </a:solidFill>
                <a:latin typeface="Arial"/>
                <a:cs typeface="Arial"/>
              </a:rPr>
              <a:t>Budget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Run</a:t>
            </a:r>
            <a:r>
              <a:rPr dirty="0" sz="2000" spc="-4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F1F5F9"/>
                </a:solidFill>
                <a:latin typeface="Arial"/>
                <a:cs typeface="Arial"/>
              </a:rPr>
              <a:t>time </a:t>
            </a:r>
            <a:r>
              <a:rPr dirty="0" sz="2000" spc="-10" b="1">
                <a:solidFill>
                  <a:srgbClr val="F1F5F9"/>
                </a:solidFill>
                <a:latin typeface="Arial"/>
                <a:cs typeface="Arial"/>
              </a:rPr>
              <a:t>Writers Genre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Year</a:t>
            </a:r>
            <a:r>
              <a:rPr dirty="0" sz="2000" spc="-9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of</a:t>
            </a:r>
            <a:r>
              <a:rPr dirty="0" sz="2000" spc="-7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1F5F9"/>
                </a:solidFill>
                <a:latin typeface="Arial"/>
                <a:cs typeface="Arial"/>
              </a:rPr>
              <a:t>release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dirty="0" sz="2000" spc="-10" b="1">
                <a:solidFill>
                  <a:srgbClr val="F1F5F9"/>
                </a:solidFill>
                <a:latin typeface="Arial"/>
                <a:cs typeface="Arial"/>
              </a:rPr>
              <a:t>Director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95"/>
              </a:spcBef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Data</a:t>
            </a:r>
            <a:r>
              <a:rPr dirty="0" sz="2000" spc="-3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Cleaning</a:t>
            </a:r>
            <a:r>
              <a:rPr dirty="0" sz="2000" spc="-3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spc="-50" b="1">
                <a:solidFill>
                  <a:srgbClr val="F1F5F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2700" marR="795020">
              <a:lnSpc>
                <a:spcPts val="3790"/>
              </a:lnSpc>
            </a:pP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Data</a:t>
            </a:r>
            <a:r>
              <a:rPr dirty="0" sz="2000" spc="-3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was</a:t>
            </a:r>
            <a:r>
              <a:rPr dirty="0" sz="2000" spc="-4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cleaned</a:t>
            </a:r>
            <a:r>
              <a:rPr dirty="0" sz="2000" spc="-3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and pre-processed</a:t>
            </a:r>
            <a:r>
              <a:rPr dirty="0" sz="2000" spc="-4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spc="-25" b="1">
                <a:solidFill>
                  <a:srgbClr val="F1F5F9"/>
                </a:solidFill>
                <a:latin typeface="Arial"/>
                <a:cs typeface="Arial"/>
              </a:rPr>
              <a:t>to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ensure</a:t>
            </a:r>
            <a:r>
              <a:rPr dirty="0" sz="2000" spc="-1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accuracy</a:t>
            </a:r>
            <a:r>
              <a:rPr dirty="0" sz="2000" spc="-3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and</a:t>
            </a:r>
            <a:r>
              <a:rPr dirty="0" sz="2000" spc="-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consistency</a:t>
            </a:r>
            <a:r>
              <a:rPr dirty="0" sz="2000" spc="-3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for</a:t>
            </a:r>
            <a:r>
              <a:rPr dirty="0" sz="2000" spc="-2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1F5F9"/>
                </a:solidFill>
                <a:latin typeface="Arial"/>
                <a:cs typeface="Arial"/>
              </a:rPr>
              <a:t>analysis.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4714" y="1740280"/>
            <a:ext cx="7809484" cy="39904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13041" y="3191255"/>
            <a:ext cx="8118475" cy="1462405"/>
            <a:chOff x="513041" y="3191255"/>
            <a:chExt cx="8118475" cy="1462405"/>
          </a:xfrm>
        </p:grpSpPr>
        <p:sp>
          <p:nvSpPr>
            <p:cNvPr id="3" name="object 3" descr=""/>
            <p:cNvSpPr/>
            <p:nvPr/>
          </p:nvSpPr>
          <p:spPr>
            <a:xfrm>
              <a:off x="520661" y="3198875"/>
              <a:ext cx="8103234" cy="1447165"/>
            </a:xfrm>
            <a:custGeom>
              <a:avLst/>
              <a:gdLst/>
              <a:ahLst/>
              <a:cxnLst/>
              <a:rect l="l" t="t" r="r" b="b"/>
              <a:pathLst>
                <a:path w="8103234" h="1447164">
                  <a:moveTo>
                    <a:pt x="8040154" y="0"/>
                  </a:moveTo>
                  <a:lnTo>
                    <a:pt x="62484" y="0"/>
                  </a:lnTo>
                  <a:lnTo>
                    <a:pt x="38163" y="4905"/>
                  </a:lnTo>
                  <a:lnTo>
                    <a:pt x="18302" y="18287"/>
                  </a:lnTo>
                  <a:lnTo>
                    <a:pt x="4910" y="38147"/>
                  </a:lnTo>
                  <a:lnTo>
                    <a:pt x="0" y="62484"/>
                  </a:lnTo>
                  <a:lnTo>
                    <a:pt x="0" y="1384681"/>
                  </a:lnTo>
                  <a:lnTo>
                    <a:pt x="4910" y="1409017"/>
                  </a:lnTo>
                  <a:lnTo>
                    <a:pt x="18302" y="1428877"/>
                  </a:lnTo>
                  <a:lnTo>
                    <a:pt x="38163" y="1442259"/>
                  </a:lnTo>
                  <a:lnTo>
                    <a:pt x="62484" y="1447164"/>
                  </a:lnTo>
                  <a:lnTo>
                    <a:pt x="8040154" y="1447164"/>
                  </a:lnTo>
                  <a:lnTo>
                    <a:pt x="8064490" y="1442259"/>
                  </a:lnTo>
                  <a:lnTo>
                    <a:pt x="8084350" y="1428877"/>
                  </a:lnTo>
                  <a:lnTo>
                    <a:pt x="8097732" y="1409017"/>
                  </a:lnTo>
                  <a:lnTo>
                    <a:pt x="8102638" y="1384681"/>
                  </a:lnTo>
                  <a:lnTo>
                    <a:pt x="8102638" y="62484"/>
                  </a:lnTo>
                  <a:lnTo>
                    <a:pt x="8097732" y="38147"/>
                  </a:lnTo>
                  <a:lnTo>
                    <a:pt x="8084350" y="18287"/>
                  </a:lnTo>
                  <a:lnTo>
                    <a:pt x="8064490" y="4905"/>
                  </a:lnTo>
                  <a:lnTo>
                    <a:pt x="8040154" y="0"/>
                  </a:lnTo>
                  <a:close/>
                </a:path>
              </a:pathLst>
            </a:custGeom>
            <a:solidFill>
              <a:srgbClr val="0F16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20661" y="3198875"/>
              <a:ext cx="8103234" cy="1447165"/>
            </a:xfrm>
            <a:custGeom>
              <a:avLst/>
              <a:gdLst/>
              <a:ahLst/>
              <a:cxnLst/>
              <a:rect l="l" t="t" r="r" b="b"/>
              <a:pathLst>
                <a:path w="8103234" h="1447164">
                  <a:moveTo>
                    <a:pt x="0" y="62484"/>
                  </a:moveTo>
                  <a:lnTo>
                    <a:pt x="4910" y="38147"/>
                  </a:lnTo>
                  <a:lnTo>
                    <a:pt x="18302" y="18287"/>
                  </a:lnTo>
                  <a:lnTo>
                    <a:pt x="38163" y="4905"/>
                  </a:lnTo>
                  <a:lnTo>
                    <a:pt x="62484" y="0"/>
                  </a:lnTo>
                  <a:lnTo>
                    <a:pt x="8040154" y="0"/>
                  </a:lnTo>
                  <a:lnTo>
                    <a:pt x="8064490" y="4905"/>
                  </a:lnTo>
                  <a:lnTo>
                    <a:pt x="8084350" y="18287"/>
                  </a:lnTo>
                  <a:lnTo>
                    <a:pt x="8097732" y="38147"/>
                  </a:lnTo>
                  <a:lnTo>
                    <a:pt x="8102638" y="62484"/>
                  </a:lnTo>
                  <a:lnTo>
                    <a:pt x="8102638" y="1384681"/>
                  </a:lnTo>
                  <a:lnTo>
                    <a:pt x="8097732" y="1409017"/>
                  </a:lnTo>
                  <a:lnTo>
                    <a:pt x="8084350" y="1428877"/>
                  </a:lnTo>
                  <a:lnTo>
                    <a:pt x="8064490" y="1442259"/>
                  </a:lnTo>
                  <a:lnTo>
                    <a:pt x="8040154" y="1447164"/>
                  </a:lnTo>
                  <a:lnTo>
                    <a:pt x="62484" y="1447164"/>
                  </a:lnTo>
                  <a:lnTo>
                    <a:pt x="38163" y="1442259"/>
                  </a:lnTo>
                  <a:lnTo>
                    <a:pt x="18302" y="1428877"/>
                  </a:lnTo>
                  <a:lnTo>
                    <a:pt x="4910" y="1409017"/>
                  </a:lnTo>
                  <a:lnTo>
                    <a:pt x="0" y="1384681"/>
                  </a:lnTo>
                  <a:lnTo>
                    <a:pt x="0" y="62484"/>
                  </a:lnTo>
                  <a:close/>
                </a:path>
              </a:pathLst>
            </a:custGeom>
            <a:ln w="15240">
              <a:solidFill>
                <a:srgbClr val="002A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7898" y="351233"/>
            <a:ext cx="6785609" cy="9893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dirty="0" sz="2900"/>
              <a:t>Univariate</a:t>
            </a:r>
            <a:r>
              <a:rPr dirty="0" sz="2900" spc="-175"/>
              <a:t> </a:t>
            </a:r>
            <a:r>
              <a:rPr dirty="0" sz="2900"/>
              <a:t>Analysis:</a:t>
            </a:r>
            <a:r>
              <a:rPr dirty="0" sz="2900" spc="-15"/>
              <a:t> </a:t>
            </a:r>
            <a:r>
              <a:rPr dirty="0" sz="2900"/>
              <a:t>Individual</a:t>
            </a:r>
            <a:r>
              <a:rPr dirty="0" sz="2900" spc="-60"/>
              <a:t> </a:t>
            </a:r>
            <a:r>
              <a:rPr dirty="0" sz="2900" spc="-10"/>
              <a:t>Feature Insights</a:t>
            </a:r>
            <a:endParaRPr sz="2900"/>
          </a:p>
        </p:txBody>
      </p:sp>
      <p:grpSp>
        <p:nvGrpSpPr>
          <p:cNvPr id="7" name="object 7" descr=""/>
          <p:cNvGrpSpPr/>
          <p:nvPr/>
        </p:nvGrpSpPr>
        <p:grpSpPr>
          <a:xfrm>
            <a:off x="513041" y="1591691"/>
            <a:ext cx="8118475" cy="1462405"/>
            <a:chOff x="513041" y="1591691"/>
            <a:chExt cx="8118475" cy="1462405"/>
          </a:xfrm>
        </p:grpSpPr>
        <p:sp>
          <p:nvSpPr>
            <p:cNvPr id="8" name="object 8" descr=""/>
            <p:cNvSpPr/>
            <p:nvPr/>
          </p:nvSpPr>
          <p:spPr>
            <a:xfrm>
              <a:off x="520661" y="1599311"/>
              <a:ext cx="8103234" cy="1447165"/>
            </a:xfrm>
            <a:custGeom>
              <a:avLst/>
              <a:gdLst/>
              <a:ahLst/>
              <a:cxnLst/>
              <a:rect l="l" t="t" r="r" b="b"/>
              <a:pathLst>
                <a:path w="8103234" h="1447164">
                  <a:moveTo>
                    <a:pt x="8040154" y="0"/>
                  </a:moveTo>
                  <a:lnTo>
                    <a:pt x="62484" y="0"/>
                  </a:lnTo>
                  <a:lnTo>
                    <a:pt x="38163" y="4905"/>
                  </a:lnTo>
                  <a:lnTo>
                    <a:pt x="18302" y="18288"/>
                  </a:lnTo>
                  <a:lnTo>
                    <a:pt x="4910" y="38147"/>
                  </a:lnTo>
                  <a:lnTo>
                    <a:pt x="0" y="62484"/>
                  </a:lnTo>
                  <a:lnTo>
                    <a:pt x="0" y="1384681"/>
                  </a:lnTo>
                  <a:lnTo>
                    <a:pt x="4910" y="1409017"/>
                  </a:lnTo>
                  <a:lnTo>
                    <a:pt x="18302" y="1428877"/>
                  </a:lnTo>
                  <a:lnTo>
                    <a:pt x="38163" y="1442259"/>
                  </a:lnTo>
                  <a:lnTo>
                    <a:pt x="62484" y="1447165"/>
                  </a:lnTo>
                  <a:lnTo>
                    <a:pt x="8040154" y="1447165"/>
                  </a:lnTo>
                  <a:lnTo>
                    <a:pt x="8064490" y="1442259"/>
                  </a:lnTo>
                  <a:lnTo>
                    <a:pt x="8084350" y="1428877"/>
                  </a:lnTo>
                  <a:lnTo>
                    <a:pt x="8097732" y="1409017"/>
                  </a:lnTo>
                  <a:lnTo>
                    <a:pt x="8102638" y="1384681"/>
                  </a:lnTo>
                  <a:lnTo>
                    <a:pt x="8102638" y="62484"/>
                  </a:lnTo>
                  <a:lnTo>
                    <a:pt x="8097732" y="38147"/>
                  </a:lnTo>
                  <a:lnTo>
                    <a:pt x="8084350" y="18288"/>
                  </a:lnTo>
                  <a:lnTo>
                    <a:pt x="8064490" y="4905"/>
                  </a:lnTo>
                  <a:lnTo>
                    <a:pt x="8040154" y="0"/>
                  </a:lnTo>
                  <a:close/>
                </a:path>
              </a:pathLst>
            </a:custGeom>
            <a:solidFill>
              <a:srgbClr val="0F16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20661" y="1599311"/>
              <a:ext cx="8103234" cy="1447165"/>
            </a:xfrm>
            <a:custGeom>
              <a:avLst/>
              <a:gdLst/>
              <a:ahLst/>
              <a:cxnLst/>
              <a:rect l="l" t="t" r="r" b="b"/>
              <a:pathLst>
                <a:path w="8103234" h="1447164">
                  <a:moveTo>
                    <a:pt x="0" y="62484"/>
                  </a:moveTo>
                  <a:lnTo>
                    <a:pt x="4910" y="38147"/>
                  </a:lnTo>
                  <a:lnTo>
                    <a:pt x="18302" y="18288"/>
                  </a:lnTo>
                  <a:lnTo>
                    <a:pt x="38163" y="4905"/>
                  </a:lnTo>
                  <a:lnTo>
                    <a:pt x="62484" y="0"/>
                  </a:lnTo>
                  <a:lnTo>
                    <a:pt x="8040154" y="0"/>
                  </a:lnTo>
                  <a:lnTo>
                    <a:pt x="8064490" y="4905"/>
                  </a:lnTo>
                  <a:lnTo>
                    <a:pt x="8084350" y="18288"/>
                  </a:lnTo>
                  <a:lnTo>
                    <a:pt x="8097732" y="38147"/>
                  </a:lnTo>
                  <a:lnTo>
                    <a:pt x="8102638" y="62484"/>
                  </a:lnTo>
                  <a:lnTo>
                    <a:pt x="8102638" y="1384681"/>
                  </a:lnTo>
                  <a:lnTo>
                    <a:pt x="8097732" y="1409017"/>
                  </a:lnTo>
                  <a:lnTo>
                    <a:pt x="8084350" y="1428877"/>
                  </a:lnTo>
                  <a:lnTo>
                    <a:pt x="8064490" y="1442259"/>
                  </a:lnTo>
                  <a:lnTo>
                    <a:pt x="8040154" y="1447165"/>
                  </a:lnTo>
                  <a:lnTo>
                    <a:pt x="62484" y="1447165"/>
                  </a:lnTo>
                  <a:lnTo>
                    <a:pt x="38163" y="1442259"/>
                  </a:lnTo>
                  <a:lnTo>
                    <a:pt x="18302" y="1428877"/>
                  </a:lnTo>
                  <a:lnTo>
                    <a:pt x="4910" y="1409017"/>
                  </a:lnTo>
                  <a:lnTo>
                    <a:pt x="0" y="1384681"/>
                  </a:lnTo>
                  <a:lnTo>
                    <a:pt x="0" y="62484"/>
                  </a:lnTo>
                  <a:close/>
                </a:path>
              </a:pathLst>
            </a:custGeom>
            <a:ln w="15240">
              <a:solidFill>
                <a:srgbClr val="002A8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606" y="1763179"/>
              <a:ext cx="446239" cy="446239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530737" y="1700664"/>
            <a:ext cx="8082915" cy="896619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695960">
              <a:lnSpc>
                <a:spcPct val="100000"/>
              </a:lnSpc>
              <a:spcBef>
                <a:spcPts val="775"/>
              </a:spcBef>
            </a:pPr>
            <a:r>
              <a:rPr dirty="0" sz="1800" b="1">
                <a:solidFill>
                  <a:srgbClr val="EBECEF"/>
                </a:solidFill>
                <a:latin typeface="Arial"/>
                <a:cs typeface="Arial"/>
              </a:rPr>
              <a:t>Rating</a:t>
            </a:r>
            <a:r>
              <a:rPr dirty="0" sz="1800" spc="-40" b="1">
                <a:solidFill>
                  <a:srgbClr val="EBECE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EBECEF"/>
                </a:solidFill>
                <a:latin typeface="Arial"/>
                <a:cs typeface="Arial"/>
              </a:rPr>
              <a:t>Distribution</a:t>
            </a:r>
            <a:endParaRPr sz="1800">
              <a:latin typeface="Arial"/>
              <a:cs typeface="Arial"/>
            </a:endParaRPr>
          </a:p>
          <a:p>
            <a:pPr marL="695960" marR="2972435">
              <a:lnSpc>
                <a:spcPct val="78100"/>
              </a:lnSpc>
              <a:spcBef>
                <a:spcPts val="1019"/>
              </a:spcBef>
            </a:pPr>
            <a:r>
              <a:rPr dirty="0" sz="1600" spc="65">
                <a:solidFill>
                  <a:srgbClr val="EBECEF"/>
                </a:solidFill>
                <a:latin typeface="Calibri"/>
                <a:cs typeface="Calibri"/>
              </a:rPr>
              <a:t>Most</a:t>
            </a:r>
            <a:r>
              <a:rPr dirty="0" sz="1600" spc="9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70">
                <a:solidFill>
                  <a:srgbClr val="EBECEF"/>
                </a:solidFill>
                <a:latin typeface="Calibri"/>
                <a:cs typeface="Calibri"/>
              </a:rPr>
              <a:t>movies</a:t>
            </a:r>
            <a:r>
              <a:rPr dirty="0" sz="1600" spc="10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65">
                <a:solidFill>
                  <a:srgbClr val="EBECEF"/>
                </a:solidFill>
                <a:latin typeface="Calibri"/>
                <a:cs typeface="Calibri"/>
              </a:rPr>
              <a:t>fall</a:t>
            </a:r>
            <a:r>
              <a:rPr dirty="0" sz="1600" spc="10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BECEF"/>
                </a:solidFill>
                <a:latin typeface="Calibri"/>
                <a:cs typeface="Calibri"/>
              </a:rPr>
              <a:t>within</a:t>
            </a:r>
            <a:r>
              <a:rPr dirty="0" sz="1600" spc="95">
                <a:solidFill>
                  <a:srgbClr val="EBECEF"/>
                </a:solidFill>
                <a:latin typeface="Calibri"/>
                <a:cs typeface="Calibri"/>
              </a:rPr>
              <a:t> a</a:t>
            </a:r>
            <a:r>
              <a:rPr dirty="0" sz="1600" spc="8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65">
                <a:solidFill>
                  <a:srgbClr val="EBECEF"/>
                </a:solidFill>
                <a:latin typeface="Calibri"/>
                <a:cs typeface="Calibri"/>
              </a:rPr>
              <a:t>moderate</a:t>
            </a:r>
            <a:r>
              <a:rPr dirty="0" sz="1600" spc="10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55">
                <a:solidFill>
                  <a:srgbClr val="EBECEF"/>
                </a:solidFill>
                <a:latin typeface="Calibri"/>
                <a:cs typeface="Calibri"/>
              </a:rPr>
              <a:t>rating</a:t>
            </a:r>
            <a:r>
              <a:rPr dirty="0" sz="1600" spc="9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EBECEF"/>
                </a:solidFill>
                <a:latin typeface="Calibri"/>
                <a:cs typeface="Calibri"/>
              </a:rPr>
              <a:t>range, </a:t>
            </a:r>
            <a:r>
              <a:rPr dirty="0" sz="1600" spc="60">
                <a:solidFill>
                  <a:srgbClr val="EBECEF"/>
                </a:solidFill>
                <a:latin typeface="Calibri"/>
                <a:cs typeface="Calibri"/>
              </a:rPr>
              <a:t>indicating</a:t>
            </a:r>
            <a:r>
              <a:rPr dirty="0" sz="1600" spc="10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85">
                <a:solidFill>
                  <a:srgbClr val="EBECEF"/>
                </a:solidFill>
                <a:latin typeface="Calibri"/>
                <a:cs typeface="Calibri"/>
              </a:rPr>
              <a:t>balanced</a:t>
            </a:r>
            <a:r>
              <a:rPr dirty="0" sz="1600" spc="9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75">
                <a:solidFill>
                  <a:srgbClr val="EBECEF"/>
                </a:solidFill>
                <a:latin typeface="Calibri"/>
                <a:cs typeface="Calibri"/>
              </a:rPr>
              <a:t>audience</a:t>
            </a:r>
            <a:r>
              <a:rPr dirty="0" sz="1600" spc="9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EBECEF"/>
                </a:solidFill>
                <a:latin typeface="Calibri"/>
                <a:cs typeface="Calibri"/>
              </a:rPr>
              <a:t>perception.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606" y="3359061"/>
            <a:ext cx="446239" cy="44623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30737" y="3307860"/>
            <a:ext cx="8082915" cy="875665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695960">
              <a:lnSpc>
                <a:spcPct val="100000"/>
              </a:lnSpc>
              <a:spcBef>
                <a:spcPts val="690"/>
              </a:spcBef>
            </a:pPr>
            <a:r>
              <a:rPr dirty="0" sz="1800" b="1">
                <a:solidFill>
                  <a:srgbClr val="EBECEF"/>
                </a:solidFill>
                <a:latin typeface="Arial"/>
                <a:cs typeface="Arial"/>
              </a:rPr>
              <a:t>Genre</a:t>
            </a:r>
            <a:r>
              <a:rPr dirty="0" sz="1800" spc="-10" b="1">
                <a:solidFill>
                  <a:srgbClr val="EBECEF"/>
                </a:solidFill>
                <a:latin typeface="Arial"/>
                <a:cs typeface="Arial"/>
              </a:rPr>
              <a:t> Distribution</a:t>
            </a:r>
            <a:endParaRPr sz="1800">
              <a:latin typeface="Arial"/>
              <a:cs typeface="Arial"/>
            </a:endParaRPr>
          </a:p>
          <a:p>
            <a:pPr marL="695960" marR="2027555">
              <a:lnSpc>
                <a:spcPct val="78300"/>
              </a:lnSpc>
              <a:spcBef>
                <a:spcPts val="935"/>
              </a:spcBef>
            </a:pPr>
            <a:r>
              <a:rPr dirty="0" sz="1600" spc="70">
                <a:solidFill>
                  <a:srgbClr val="EBECEF"/>
                </a:solidFill>
                <a:latin typeface="Calibri"/>
                <a:cs typeface="Calibri"/>
              </a:rPr>
              <a:t>A</a:t>
            </a:r>
            <a:r>
              <a:rPr dirty="0" sz="1600" spc="6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95">
                <a:solidFill>
                  <a:srgbClr val="EBECEF"/>
                </a:solidFill>
                <a:latin typeface="Calibri"/>
                <a:cs typeface="Calibri"/>
              </a:rPr>
              <a:t>few</a:t>
            </a:r>
            <a:r>
              <a:rPr dirty="0" sz="1600" spc="50">
                <a:solidFill>
                  <a:srgbClr val="EBECEF"/>
                </a:solidFill>
                <a:latin typeface="Calibri"/>
                <a:cs typeface="Calibri"/>
              </a:rPr>
              <a:t> dominant</a:t>
            </a:r>
            <a:r>
              <a:rPr dirty="0" sz="1600" spc="7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95">
                <a:solidFill>
                  <a:srgbClr val="EBECEF"/>
                </a:solidFill>
                <a:latin typeface="Calibri"/>
                <a:cs typeface="Calibri"/>
              </a:rPr>
              <a:t>genres</a:t>
            </a:r>
            <a:r>
              <a:rPr dirty="0" sz="1600" spc="6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90">
                <a:solidFill>
                  <a:srgbClr val="EBECEF"/>
                </a:solidFill>
                <a:latin typeface="Calibri"/>
                <a:cs typeface="Calibri"/>
              </a:rPr>
              <a:t>show</a:t>
            </a:r>
            <a:r>
              <a:rPr dirty="0" sz="1600" spc="6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55">
                <a:solidFill>
                  <a:srgbClr val="EBECEF"/>
                </a:solidFill>
                <a:latin typeface="Calibri"/>
                <a:cs typeface="Calibri"/>
              </a:rPr>
              <a:t>higher</a:t>
            </a:r>
            <a:r>
              <a:rPr dirty="0" sz="1600" spc="6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50">
                <a:solidFill>
                  <a:srgbClr val="EBECEF"/>
                </a:solidFill>
                <a:latin typeface="Calibri"/>
                <a:cs typeface="Calibri"/>
              </a:rPr>
              <a:t>production</a:t>
            </a:r>
            <a:r>
              <a:rPr dirty="0" sz="1600" spc="6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50">
                <a:solidFill>
                  <a:srgbClr val="EBECEF"/>
                </a:solidFill>
                <a:latin typeface="Calibri"/>
                <a:cs typeface="Calibri"/>
              </a:rPr>
              <a:t>frequency, </a:t>
            </a:r>
            <a:r>
              <a:rPr dirty="0" sz="1600" spc="70">
                <a:solidFill>
                  <a:srgbClr val="EBECEF"/>
                </a:solidFill>
                <a:latin typeface="Calibri"/>
                <a:cs typeface="Calibri"/>
              </a:rPr>
              <a:t>reflecting</a:t>
            </a:r>
            <a:r>
              <a:rPr dirty="0" sz="1600" spc="9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60">
                <a:solidFill>
                  <a:srgbClr val="EBECEF"/>
                </a:solidFill>
                <a:latin typeface="Calibri"/>
                <a:cs typeface="Calibri"/>
              </a:rPr>
              <a:t>industry </a:t>
            </a:r>
            <a:r>
              <a:rPr dirty="0" sz="1600" spc="55">
                <a:solidFill>
                  <a:srgbClr val="EBECEF"/>
                </a:solidFill>
                <a:latin typeface="Calibri"/>
                <a:cs typeface="Calibri"/>
              </a:rPr>
              <a:t>preferences.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513041" y="4783454"/>
            <a:ext cx="8118475" cy="1462405"/>
            <a:chOff x="513041" y="4783454"/>
            <a:chExt cx="8118475" cy="1462405"/>
          </a:xfrm>
        </p:grpSpPr>
        <p:sp>
          <p:nvSpPr>
            <p:cNvPr id="15" name="object 15" descr=""/>
            <p:cNvSpPr/>
            <p:nvPr/>
          </p:nvSpPr>
          <p:spPr>
            <a:xfrm>
              <a:off x="520661" y="4791074"/>
              <a:ext cx="8103234" cy="1447165"/>
            </a:xfrm>
            <a:custGeom>
              <a:avLst/>
              <a:gdLst/>
              <a:ahLst/>
              <a:cxnLst/>
              <a:rect l="l" t="t" r="r" b="b"/>
              <a:pathLst>
                <a:path w="8103234" h="1447164">
                  <a:moveTo>
                    <a:pt x="8040154" y="0"/>
                  </a:moveTo>
                  <a:lnTo>
                    <a:pt x="62484" y="0"/>
                  </a:lnTo>
                  <a:lnTo>
                    <a:pt x="38163" y="4905"/>
                  </a:lnTo>
                  <a:lnTo>
                    <a:pt x="18302" y="18287"/>
                  </a:lnTo>
                  <a:lnTo>
                    <a:pt x="4910" y="38147"/>
                  </a:lnTo>
                  <a:lnTo>
                    <a:pt x="0" y="62484"/>
                  </a:lnTo>
                  <a:lnTo>
                    <a:pt x="0" y="1384681"/>
                  </a:lnTo>
                  <a:lnTo>
                    <a:pt x="4910" y="1409017"/>
                  </a:lnTo>
                  <a:lnTo>
                    <a:pt x="18302" y="1428877"/>
                  </a:lnTo>
                  <a:lnTo>
                    <a:pt x="38163" y="1442259"/>
                  </a:lnTo>
                  <a:lnTo>
                    <a:pt x="62484" y="1447164"/>
                  </a:lnTo>
                  <a:lnTo>
                    <a:pt x="8040154" y="1447164"/>
                  </a:lnTo>
                  <a:lnTo>
                    <a:pt x="8064490" y="1442259"/>
                  </a:lnTo>
                  <a:lnTo>
                    <a:pt x="8084350" y="1428877"/>
                  </a:lnTo>
                  <a:lnTo>
                    <a:pt x="8097732" y="1409017"/>
                  </a:lnTo>
                  <a:lnTo>
                    <a:pt x="8102638" y="1384681"/>
                  </a:lnTo>
                  <a:lnTo>
                    <a:pt x="8102638" y="62484"/>
                  </a:lnTo>
                  <a:lnTo>
                    <a:pt x="8097732" y="38147"/>
                  </a:lnTo>
                  <a:lnTo>
                    <a:pt x="8084350" y="18287"/>
                  </a:lnTo>
                  <a:lnTo>
                    <a:pt x="8064490" y="4905"/>
                  </a:lnTo>
                  <a:lnTo>
                    <a:pt x="8040154" y="0"/>
                  </a:lnTo>
                  <a:close/>
                </a:path>
              </a:pathLst>
            </a:custGeom>
            <a:solidFill>
              <a:srgbClr val="0F16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20661" y="4791074"/>
              <a:ext cx="8103234" cy="1447165"/>
            </a:xfrm>
            <a:custGeom>
              <a:avLst/>
              <a:gdLst/>
              <a:ahLst/>
              <a:cxnLst/>
              <a:rect l="l" t="t" r="r" b="b"/>
              <a:pathLst>
                <a:path w="8103234" h="1447164">
                  <a:moveTo>
                    <a:pt x="0" y="62484"/>
                  </a:moveTo>
                  <a:lnTo>
                    <a:pt x="4910" y="38147"/>
                  </a:lnTo>
                  <a:lnTo>
                    <a:pt x="18302" y="18287"/>
                  </a:lnTo>
                  <a:lnTo>
                    <a:pt x="38163" y="4905"/>
                  </a:lnTo>
                  <a:lnTo>
                    <a:pt x="62484" y="0"/>
                  </a:lnTo>
                  <a:lnTo>
                    <a:pt x="8040154" y="0"/>
                  </a:lnTo>
                  <a:lnTo>
                    <a:pt x="8064490" y="4905"/>
                  </a:lnTo>
                  <a:lnTo>
                    <a:pt x="8084350" y="18287"/>
                  </a:lnTo>
                  <a:lnTo>
                    <a:pt x="8097732" y="38147"/>
                  </a:lnTo>
                  <a:lnTo>
                    <a:pt x="8102638" y="62484"/>
                  </a:lnTo>
                  <a:lnTo>
                    <a:pt x="8102638" y="1384681"/>
                  </a:lnTo>
                  <a:lnTo>
                    <a:pt x="8097732" y="1409017"/>
                  </a:lnTo>
                  <a:lnTo>
                    <a:pt x="8084350" y="1428877"/>
                  </a:lnTo>
                  <a:lnTo>
                    <a:pt x="8064490" y="1442259"/>
                  </a:lnTo>
                  <a:lnTo>
                    <a:pt x="8040154" y="1447164"/>
                  </a:lnTo>
                  <a:lnTo>
                    <a:pt x="62484" y="1447164"/>
                  </a:lnTo>
                  <a:lnTo>
                    <a:pt x="38163" y="1442259"/>
                  </a:lnTo>
                  <a:lnTo>
                    <a:pt x="18302" y="1428877"/>
                  </a:lnTo>
                  <a:lnTo>
                    <a:pt x="4910" y="1409017"/>
                  </a:lnTo>
                  <a:lnTo>
                    <a:pt x="0" y="1384681"/>
                  </a:lnTo>
                  <a:lnTo>
                    <a:pt x="0" y="62484"/>
                  </a:lnTo>
                  <a:close/>
                </a:path>
              </a:pathLst>
            </a:custGeom>
            <a:ln w="15240">
              <a:solidFill>
                <a:srgbClr val="002A8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4606" y="4955070"/>
              <a:ext cx="446239" cy="446239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530737" y="5005832"/>
            <a:ext cx="8082915" cy="703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5960">
              <a:lnSpc>
                <a:spcPts val="2039"/>
              </a:lnSpc>
              <a:spcBef>
                <a:spcPts val="100"/>
              </a:spcBef>
            </a:pPr>
            <a:r>
              <a:rPr dirty="0" sz="1800" spc="-35" b="1">
                <a:solidFill>
                  <a:srgbClr val="EBECEF"/>
                </a:solidFill>
                <a:latin typeface="Arial"/>
                <a:cs typeface="Arial"/>
              </a:rPr>
              <a:t>Year-</a:t>
            </a:r>
            <a:r>
              <a:rPr dirty="0" sz="1800" b="1">
                <a:solidFill>
                  <a:srgbClr val="EBECEF"/>
                </a:solidFill>
                <a:latin typeface="Arial"/>
                <a:cs typeface="Arial"/>
              </a:rPr>
              <a:t>wise</a:t>
            </a:r>
            <a:r>
              <a:rPr dirty="0" sz="1800" spc="40" b="1">
                <a:solidFill>
                  <a:srgbClr val="EBECE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EBECEF"/>
                </a:solidFill>
                <a:latin typeface="Arial"/>
                <a:cs typeface="Arial"/>
              </a:rPr>
              <a:t>Releases</a:t>
            </a:r>
            <a:endParaRPr sz="1800">
              <a:latin typeface="Arial"/>
              <a:cs typeface="Arial"/>
            </a:endParaRPr>
          </a:p>
          <a:p>
            <a:pPr marL="695960" marR="2650490">
              <a:lnSpc>
                <a:spcPct val="78100"/>
              </a:lnSpc>
              <a:spcBef>
                <a:spcPts val="300"/>
              </a:spcBef>
            </a:pPr>
            <a:r>
              <a:rPr dirty="0" sz="1600" spc="85">
                <a:solidFill>
                  <a:srgbClr val="EBECEF"/>
                </a:solidFill>
                <a:latin typeface="Calibri"/>
                <a:cs typeface="Calibri"/>
              </a:rPr>
              <a:t>Rising </a:t>
            </a:r>
            <a:r>
              <a:rPr dirty="0" sz="1600" spc="50">
                <a:solidFill>
                  <a:srgbClr val="EBECEF"/>
                </a:solidFill>
                <a:latin typeface="Calibri"/>
                <a:cs typeface="Calibri"/>
              </a:rPr>
              <a:t>trend</a:t>
            </a:r>
            <a:r>
              <a:rPr dirty="0" sz="1600" spc="8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BECEF"/>
                </a:solidFill>
                <a:latin typeface="Calibri"/>
                <a:cs typeface="Calibri"/>
              </a:rPr>
              <a:t>over</a:t>
            </a:r>
            <a:r>
              <a:rPr dirty="0" sz="1600" spc="9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BECEF"/>
                </a:solidFill>
                <a:latin typeface="Calibri"/>
                <a:cs typeface="Calibri"/>
              </a:rPr>
              <a:t>time,</a:t>
            </a:r>
            <a:r>
              <a:rPr dirty="0" sz="1600" spc="8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80">
                <a:solidFill>
                  <a:srgbClr val="EBECEF"/>
                </a:solidFill>
                <a:latin typeface="Calibri"/>
                <a:cs typeface="Calibri"/>
              </a:rPr>
              <a:t>especially</a:t>
            </a:r>
            <a:r>
              <a:rPr dirty="0" sz="1600" spc="114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BECEF"/>
                </a:solidFill>
                <a:latin typeface="Calibri"/>
                <a:cs typeface="Calibri"/>
              </a:rPr>
              <a:t>in</a:t>
            </a:r>
            <a:r>
              <a:rPr dirty="0" sz="1600" spc="9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70">
                <a:solidFill>
                  <a:srgbClr val="EBECEF"/>
                </a:solidFill>
                <a:latin typeface="Calibri"/>
                <a:cs typeface="Calibri"/>
              </a:rPr>
              <a:t>recent</a:t>
            </a:r>
            <a:r>
              <a:rPr dirty="0" sz="1600" spc="9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70">
                <a:solidFill>
                  <a:srgbClr val="EBECEF"/>
                </a:solidFill>
                <a:latin typeface="Calibri"/>
                <a:cs typeface="Calibri"/>
              </a:rPr>
              <a:t>decades, </a:t>
            </a:r>
            <a:r>
              <a:rPr dirty="0" sz="1600" spc="80">
                <a:solidFill>
                  <a:srgbClr val="EBECEF"/>
                </a:solidFill>
                <a:latin typeface="Calibri"/>
                <a:cs typeface="Calibri"/>
              </a:rPr>
              <a:t>signifies</a:t>
            </a:r>
            <a:r>
              <a:rPr dirty="0" sz="1600" spc="9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60">
                <a:solidFill>
                  <a:srgbClr val="EBECEF"/>
                </a:solidFill>
                <a:latin typeface="Calibri"/>
                <a:cs typeface="Calibri"/>
              </a:rPr>
              <a:t>industry</a:t>
            </a:r>
            <a:r>
              <a:rPr dirty="0" sz="1600" spc="7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EBECEF"/>
                </a:solidFill>
                <a:latin typeface="Calibri"/>
                <a:cs typeface="Calibri"/>
              </a:rPr>
              <a:t>growth.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513041" y="6379336"/>
            <a:ext cx="8118475" cy="1463040"/>
            <a:chOff x="513041" y="6379336"/>
            <a:chExt cx="8118475" cy="1463040"/>
          </a:xfrm>
        </p:grpSpPr>
        <p:sp>
          <p:nvSpPr>
            <p:cNvPr id="20" name="object 20" descr=""/>
            <p:cNvSpPr/>
            <p:nvPr/>
          </p:nvSpPr>
          <p:spPr>
            <a:xfrm>
              <a:off x="520661" y="6386956"/>
              <a:ext cx="8103234" cy="1447800"/>
            </a:xfrm>
            <a:custGeom>
              <a:avLst/>
              <a:gdLst/>
              <a:ahLst/>
              <a:cxnLst/>
              <a:rect l="l" t="t" r="r" b="b"/>
              <a:pathLst>
                <a:path w="8103234" h="1447800">
                  <a:moveTo>
                    <a:pt x="8040154" y="0"/>
                  </a:moveTo>
                  <a:lnTo>
                    <a:pt x="62484" y="0"/>
                  </a:lnTo>
                  <a:lnTo>
                    <a:pt x="38163" y="4923"/>
                  </a:lnTo>
                  <a:lnTo>
                    <a:pt x="18302" y="18335"/>
                  </a:lnTo>
                  <a:lnTo>
                    <a:pt x="4910" y="38201"/>
                  </a:lnTo>
                  <a:lnTo>
                    <a:pt x="0" y="62484"/>
                  </a:lnTo>
                  <a:lnTo>
                    <a:pt x="0" y="1384744"/>
                  </a:lnTo>
                  <a:lnTo>
                    <a:pt x="4910" y="1409072"/>
                  </a:lnTo>
                  <a:lnTo>
                    <a:pt x="18302" y="1428937"/>
                  </a:lnTo>
                  <a:lnTo>
                    <a:pt x="38163" y="1442330"/>
                  </a:lnTo>
                  <a:lnTo>
                    <a:pt x="62484" y="1447241"/>
                  </a:lnTo>
                  <a:lnTo>
                    <a:pt x="8040154" y="1447241"/>
                  </a:lnTo>
                  <a:lnTo>
                    <a:pt x="8064490" y="1442330"/>
                  </a:lnTo>
                  <a:lnTo>
                    <a:pt x="8084350" y="1428937"/>
                  </a:lnTo>
                  <a:lnTo>
                    <a:pt x="8097732" y="1409072"/>
                  </a:lnTo>
                  <a:lnTo>
                    <a:pt x="8102638" y="1384744"/>
                  </a:lnTo>
                  <a:lnTo>
                    <a:pt x="8102638" y="62484"/>
                  </a:lnTo>
                  <a:lnTo>
                    <a:pt x="8097732" y="38201"/>
                  </a:lnTo>
                  <a:lnTo>
                    <a:pt x="8084350" y="18335"/>
                  </a:lnTo>
                  <a:lnTo>
                    <a:pt x="8064490" y="4923"/>
                  </a:lnTo>
                  <a:lnTo>
                    <a:pt x="8040154" y="0"/>
                  </a:lnTo>
                  <a:close/>
                </a:path>
              </a:pathLst>
            </a:custGeom>
            <a:solidFill>
              <a:srgbClr val="0F16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20661" y="6386956"/>
              <a:ext cx="8103234" cy="1447800"/>
            </a:xfrm>
            <a:custGeom>
              <a:avLst/>
              <a:gdLst/>
              <a:ahLst/>
              <a:cxnLst/>
              <a:rect l="l" t="t" r="r" b="b"/>
              <a:pathLst>
                <a:path w="8103234" h="1447800">
                  <a:moveTo>
                    <a:pt x="0" y="62484"/>
                  </a:moveTo>
                  <a:lnTo>
                    <a:pt x="4910" y="38201"/>
                  </a:lnTo>
                  <a:lnTo>
                    <a:pt x="18302" y="18335"/>
                  </a:lnTo>
                  <a:lnTo>
                    <a:pt x="38163" y="4923"/>
                  </a:lnTo>
                  <a:lnTo>
                    <a:pt x="62484" y="0"/>
                  </a:lnTo>
                  <a:lnTo>
                    <a:pt x="8040154" y="0"/>
                  </a:lnTo>
                  <a:lnTo>
                    <a:pt x="8064490" y="4923"/>
                  </a:lnTo>
                  <a:lnTo>
                    <a:pt x="8084350" y="18335"/>
                  </a:lnTo>
                  <a:lnTo>
                    <a:pt x="8097732" y="38201"/>
                  </a:lnTo>
                  <a:lnTo>
                    <a:pt x="8102638" y="62484"/>
                  </a:lnTo>
                  <a:lnTo>
                    <a:pt x="8102638" y="1384744"/>
                  </a:lnTo>
                  <a:lnTo>
                    <a:pt x="8097732" y="1409072"/>
                  </a:lnTo>
                  <a:lnTo>
                    <a:pt x="8084350" y="1428937"/>
                  </a:lnTo>
                  <a:lnTo>
                    <a:pt x="8064490" y="1442330"/>
                  </a:lnTo>
                  <a:lnTo>
                    <a:pt x="8040154" y="1447241"/>
                  </a:lnTo>
                  <a:lnTo>
                    <a:pt x="62484" y="1447241"/>
                  </a:lnTo>
                  <a:lnTo>
                    <a:pt x="38163" y="1442330"/>
                  </a:lnTo>
                  <a:lnTo>
                    <a:pt x="18302" y="1428937"/>
                  </a:lnTo>
                  <a:lnTo>
                    <a:pt x="4910" y="1409072"/>
                  </a:lnTo>
                  <a:lnTo>
                    <a:pt x="0" y="1384744"/>
                  </a:lnTo>
                  <a:lnTo>
                    <a:pt x="0" y="62484"/>
                  </a:lnTo>
                  <a:close/>
                </a:path>
              </a:pathLst>
            </a:custGeom>
            <a:ln w="15240">
              <a:solidFill>
                <a:srgbClr val="002A8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606" y="6550939"/>
              <a:ext cx="446239" cy="446239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530737" y="6602094"/>
            <a:ext cx="8082915" cy="703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5960">
              <a:lnSpc>
                <a:spcPts val="2039"/>
              </a:lnSpc>
              <a:spcBef>
                <a:spcPts val="100"/>
              </a:spcBef>
            </a:pPr>
            <a:r>
              <a:rPr dirty="0" sz="1800" spc="-30" b="1">
                <a:solidFill>
                  <a:srgbClr val="EBECEF"/>
                </a:solidFill>
                <a:latin typeface="Arial"/>
                <a:cs typeface="Arial"/>
              </a:rPr>
              <a:t>Top</a:t>
            </a:r>
            <a:r>
              <a:rPr dirty="0" sz="1800" spc="-45" b="1">
                <a:solidFill>
                  <a:srgbClr val="EBECE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EBECEF"/>
                </a:solidFill>
                <a:latin typeface="Arial"/>
                <a:cs typeface="Arial"/>
              </a:rPr>
              <a:t>10</a:t>
            </a:r>
            <a:r>
              <a:rPr dirty="0" sz="1800" spc="-45" b="1">
                <a:solidFill>
                  <a:srgbClr val="EBECE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EBECEF"/>
                </a:solidFill>
                <a:latin typeface="Arial"/>
                <a:cs typeface="Arial"/>
              </a:rPr>
              <a:t>Directors</a:t>
            </a:r>
            <a:endParaRPr sz="1800">
              <a:latin typeface="Arial"/>
              <a:cs typeface="Arial"/>
            </a:endParaRPr>
          </a:p>
          <a:p>
            <a:pPr marL="695960" marR="2900680">
              <a:lnSpc>
                <a:spcPct val="78100"/>
              </a:lnSpc>
              <a:spcBef>
                <a:spcPts val="300"/>
              </a:spcBef>
            </a:pPr>
            <a:r>
              <a:rPr dirty="0" sz="1600" spc="55">
                <a:solidFill>
                  <a:srgbClr val="EBECEF"/>
                </a:solidFill>
                <a:latin typeface="Calibri"/>
                <a:cs typeface="Calibri"/>
              </a:rPr>
              <a:t>Identifies</a:t>
            </a:r>
            <a:r>
              <a:rPr dirty="0" sz="1600" spc="10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45">
                <a:solidFill>
                  <a:srgbClr val="EBECEF"/>
                </a:solidFill>
                <a:latin typeface="Calibri"/>
                <a:cs typeface="Calibri"/>
              </a:rPr>
              <a:t>prolific</a:t>
            </a:r>
            <a:r>
              <a:rPr dirty="0" sz="1600" spc="9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85">
                <a:solidFill>
                  <a:srgbClr val="EBECEF"/>
                </a:solidFill>
                <a:latin typeface="Calibri"/>
                <a:cs typeface="Calibri"/>
              </a:rPr>
              <a:t>filmmakers</a:t>
            </a:r>
            <a:r>
              <a:rPr dirty="0" sz="1600" spc="13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80">
                <a:solidFill>
                  <a:srgbClr val="EBECEF"/>
                </a:solidFill>
                <a:latin typeface="Calibri"/>
                <a:cs typeface="Calibri"/>
              </a:rPr>
              <a:t>and</a:t>
            </a:r>
            <a:r>
              <a:rPr dirty="0" sz="1600" spc="8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EBECEF"/>
                </a:solidFill>
                <a:latin typeface="Calibri"/>
                <a:cs typeface="Calibri"/>
              </a:rPr>
              <a:t>their</a:t>
            </a:r>
            <a:r>
              <a:rPr dirty="0" sz="1600" spc="9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65">
                <a:solidFill>
                  <a:srgbClr val="EBECEF"/>
                </a:solidFill>
                <a:latin typeface="Calibri"/>
                <a:cs typeface="Calibri"/>
              </a:rPr>
              <a:t>significant </a:t>
            </a:r>
            <a:r>
              <a:rPr dirty="0" sz="1600" spc="70">
                <a:solidFill>
                  <a:srgbClr val="EBECEF"/>
                </a:solidFill>
                <a:latin typeface="Calibri"/>
                <a:cs typeface="Calibri"/>
              </a:rPr>
              <a:t>influence </a:t>
            </a:r>
            <a:r>
              <a:rPr dirty="0" sz="1600" spc="50">
                <a:solidFill>
                  <a:srgbClr val="EBECEF"/>
                </a:solidFill>
                <a:latin typeface="Calibri"/>
                <a:cs typeface="Calibri"/>
              </a:rPr>
              <a:t>on</a:t>
            </a:r>
            <a:r>
              <a:rPr dirty="0" sz="1600" spc="4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65">
                <a:solidFill>
                  <a:srgbClr val="EBECEF"/>
                </a:solidFill>
                <a:latin typeface="Calibri"/>
                <a:cs typeface="Calibri"/>
              </a:rPr>
              <a:t>content</a:t>
            </a:r>
            <a:r>
              <a:rPr dirty="0" sz="1600" spc="6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EBECEF"/>
                </a:solidFill>
                <a:latin typeface="Calibri"/>
                <a:cs typeface="Calibri"/>
              </a:rPr>
              <a:t>creation.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105"/>
              </a:spcBef>
            </a:pPr>
            <a:r>
              <a:rPr dirty="0" sz="2900" spc="-20"/>
              <a:t>RATING</a:t>
            </a:r>
            <a:r>
              <a:rPr dirty="0" sz="2900" spc="-165"/>
              <a:t> </a:t>
            </a:r>
            <a:r>
              <a:rPr dirty="0" sz="2900" spc="-10"/>
              <a:t>DISTRIBUTION:</a:t>
            </a:r>
            <a:endParaRPr sz="29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1557" y="2514561"/>
            <a:ext cx="6747383" cy="459994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69798" y="975435"/>
            <a:ext cx="11064240" cy="59709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ts val="3180"/>
              </a:lnSpc>
              <a:spcBef>
                <a:spcPts val="95"/>
              </a:spcBef>
              <a:tabLst>
                <a:tab pos="508000" algn="l"/>
              </a:tabLst>
            </a:pPr>
            <a:r>
              <a:rPr dirty="0" baseline="-29761" sz="4200" spc="-1162">
                <a:solidFill>
                  <a:srgbClr val="EBECEF"/>
                </a:solidFill>
                <a:latin typeface="Calibri"/>
                <a:cs typeface="Calibri"/>
              </a:rPr>
              <a:t>.</a:t>
            </a:r>
            <a:r>
              <a:rPr dirty="0" sz="2800" spc="-50">
                <a:solidFill>
                  <a:srgbClr val="EBECEF"/>
                </a:solidFill>
                <a:latin typeface="Arial"/>
                <a:cs typeface="Arial"/>
              </a:rPr>
              <a:t>•</a:t>
            </a:r>
            <a:r>
              <a:rPr dirty="0" sz="2800">
                <a:solidFill>
                  <a:srgbClr val="EBECEF"/>
                </a:solidFill>
                <a:latin typeface="Arial"/>
                <a:cs typeface="Arial"/>
              </a:rPr>
              <a:t>	</a:t>
            </a:r>
            <a:r>
              <a:rPr dirty="0" sz="2800" spc="114">
                <a:solidFill>
                  <a:srgbClr val="EBECEF"/>
                </a:solidFill>
                <a:latin typeface="Calibri"/>
                <a:cs typeface="Calibri"/>
              </a:rPr>
              <a:t>Most</a:t>
            </a:r>
            <a:r>
              <a:rPr dirty="0" sz="2800" spc="8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800" spc="135">
                <a:solidFill>
                  <a:srgbClr val="EBECEF"/>
                </a:solidFill>
                <a:latin typeface="Calibri"/>
                <a:cs typeface="Calibri"/>
              </a:rPr>
              <a:t>movies</a:t>
            </a:r>
            <a:r>
              <a:rPr dirty="0" sz="2800" spc="8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800" spc="50">
                <a:solidFill>
                  <a:srgbClr val="EBECEF"/>
                </a:solidFill>
                <a:latin typeface="Calibri"/>
                <a:cs typeface="Calibri"/>
              </a:rPr>
              <a:t>lie</a:t>
            </a:r>
            <a:r>
              <a:rPr dirty="0" sz="2800" spc="8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800" spc="65">
                <a:solidFill>
                  <a:srgbClr val="EBECEF"/>
                </a:solidFill>
                <a:latin typeface="Calibri"/>
                <a:cs typeface="Calibri"/>
              </a:rPr>
              <a:t>within</a:t>
            </a:r>
            <a:r>
              <a:rPr dirty="0" sz="2800" spc="7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800" spc="170">
                <a:solidFill>
                  <a:srgbClr val="EBECEF"/>
                </a:solidFill>
                <a:latin typeface="Calibri"/>
                <a:cs typeface="Calibri"/>
              </a:rPr>
              <a:t>a</a:t>
            </a:r>
            <a:r>
              <a:rPr dirty="0" sz="2800" spc="8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800" spc="110">
                <a:solidFill>
                  <a:srgbClr val="EBECEF"/>
                </a:solidFill>
                <a:latin typeface="Calibri"/>
                <a:cs typeface="Calibri"/>
              </a:rPr>
              <a:t>moderate</a:t>
            </a:r>
            <a:r>
              <a:rPr dirty="0" sz="2800" spc="100">
                <a:solidFill>
                  <a:srgbClr val="EBECEF"/>
                </a:solidFill>
                <a:latin typeface="Calibri"/>
                <a:cs typeface="Calibri"/>
              </a:rPr>
              <a:t> rating</a:t>
            </a:r>
            <a:r>
              <a:rPr dirty="0" sz="2800" spc="7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800" spc="135">
                <a:solidFill>
                  <a:srgbClr val="EBECEF"/>
                </a:solidFill>
                <a:latin typeface="Calibri"/>
                <a:cs typeface="Calibri"/>
              </a:rPr>
              <a:t>range</a:t>
            </a:r>
            <a:endParaRPr sz="2800">
              <a:latin typeface="Calibri"/>
              <a:cs typeface="Calibri"/>
            </a:endParaRPr>
          </a:p>
          <a:p>
            <a:pPr marL="508000" indent="-457200">
              <a:lnSpc>
                <a:spcPts val="3000"/>
              </a:lnSpc>
              <a:buFont typeface="Arial"/>
              <a:buChar char="•"/>
              <a:tabLst>
                <a:tab pos="508000" algn="l"/>
              </a:tabLst>
            </a:pPr>
            <a:r>
              <a:rPr dirty="0" sz="2800" spc="130">
                <a:solidFill>
                  <a:srgbClr val="EBECEF"/>
                </a:solidFill>
                <a:latin typeface="Calibri"/>
                <a:cs typeface="Calibri"/>
              </a:rPr>
              <a:t>Very</a:t>
            </a:r>
            <a:r>
              <a:rPr dirty="0" sz="2800" spc="10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800" spc="180">
                <a:solidFill>
                  <a:srgbClr val="EBECEF"/>
                </a:solidFill>
                <a:latin typeface="Calibri"/>
                <a:cs typeface="Calibri"/>
              </a:rPr>
              <a:t>few</a:t>
            </a:r>
            <a:r>
              <a:rPr dirty="0" sz="2800" spc="8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800" spc="135">
                <a:solidFill>
                  <a:srgbClr val="EBECEF"/>
                </a:solidFill>
                <a:latin typeface="Calibri"/>
                <a:cs typeface="Calibri"/>
              </a:rPr>
              <a:t>movies</a:t>
            </a:r>
            <a:r>
              <a:rPr dirty="0" sz="2800" spc="10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800" spc="125">
                <a:solidFill>
                  <a:srgbClr val="EBECEF"/>
                </a:solidFill>
                <a:latin typeface="Calibri"/>
                <a:cs typeface="Calibri"/>
              </a:rPr>
              <a:t>receive</a:t>
            </a:r>
            <a:r>
              <a:rPr dirty="0" sz="2800" spc="10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800" spc="135">
                <a:solidFill>
                  <a:srgbClr val="EBECEF"/>
                </a:solidFill>
                <a:latin typeface="Calibri"/>
                <a:cs typeface="Calibri"/>
              </a:rPr>
              <a:t>extremely</a:t>
            </a:r>
            <a:r>
              <a:rPr dirty="0" sz="2800" spc="114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800" spc="105">
                <a:solidFill>
                  <a:srgbClr val="EBECEF"/>
                </a:solidFill>
                <a:latin typeface="Calibri"/>
                <a:cs typeface="Calibri"/>
              </a:rPr>
              <a:t>low</a:t>
            </a:r>
            <a:r>
              <a:rPr dirty="0" sz="2800" spc="9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EBECEF"/>
                </a:solidFill>
                <a:latin typeface="Calibri"/>
                <a:cs typeface="Calibri"/>
              </a:rPr>
              <a:t>or</a:t>
            </a:r>
            <a:r>
              <a:rPr dirty="0" sz="2800" spc="9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800" spc="135">
                <a:solidFill>
                  <a:srgbClr val="EBECEF"/>
                </a:solidFill>
                <a:latin typeface="Calibri"/>
                <a:cs typeface="Calibri"/>
              </a:rPr>
              <a:t>extremely</a:t>
            </a:r>
            <a:r>
              <a:rPr dirty="0" sz="2800" spc="114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800" spc="110">
                <a:solidFill>
                  <a:srgbClr val="EBECEF"/>
                </a:solidFill>
                <a:latin typeface="Calibri"/>
                <a:cs typeface="Calibri"/>
              </a:rPr>
              <a:t>high</a:t>
            </a:r>
            <a:r>
              <a:rPr dirty="0" sz="2800" spc="7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800" spc="135">
                <a:solidFill>
                  <a:srgbClr val="EBECEF"/>
                </a:solidFill>
                <a:latin typeface="Calibri"/>
                <a:cs typeface="Calibri"/>
              </a:rPr>
              <a:t>ratings</a:t>
            </a:r>
            <a:r>
              <a:rPr dirty="0" sz="2800" spc="9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800" spc="-50">
                <a:solidFill>
                  <a:srgbClr val="EBECEF"/>
                </a:solid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508000" indent="-457200">
              <a:lnSpc>
                <a:spcPts val="3180"/>
              </a:lnSpc>
              <a:buFont typeface="Arial"/>
              <a:buChar char="•"/>
              <a:tabLst>
                <a:tab pos="508000" algn="l"/>
              </a:tabLst>
            </a:pPr>
            <a:r>
              <a:rPr dirty="0" sz="2800" spc="125">
                <a:solidFill>
                  <a:srgbClr val="EBECEF"/>
                </a:solidFill>
                <a:latin typeface="Calibri"/>
                <a:cs typeface="Calibri"/>
              </a:rPr>
              <a:t>Indicates</a:t>
            </a:r>
            <a:r>
              <a:rPr dirty="0" sz="2800" spc="9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800" spc="150">
                <a:solidFill>
                  <a:srgbClr val="EBECEF"/>
                </a:solidFill>
                <a:latin typeface="Calibri"/>
                <a:cs typeface="Calibri"/>
              </a:rPr>
              <a:t>balanced</a:t>
            </a:r>
            <a:r>
              <a:rPr dirty="0" sz="2800" spc="6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800" spc="130">
                <a:solidFill>
                  <a:srgbClr val="EBECEF"/>
                </a:solidFill>
                <a:latin typeface="Calibri"/>
                <a:cs typeface="Calibri"/>
              </a:rPr>
              <a:t>audience</a:t>
            </a:r>
            <a:r>
              <a:rPr dirty="0" sz="2800" spc="8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800" spc="105">
                <a:solidFill>
                  <a:srgbClr val="EBECEF"/>
                </a:solidFill>
                <a:latin typeface="Calibri"/>
                <a:cs typeface="Calibri"/>
              </a:rPr>
              <a:t>perception</a:t>
            </a:r>
            <a:r>
              <a:rPr dirty="0" sz="2800" spc="8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800" spc="140">
                <a:solidFill>
                  <a:srgbClr val="EBECEF"/>
                </a:solidFill>
                <a:latin typeface="Calibri"/>
                <a:cs typeface="Calibri"/>
              </a:rPr>
              <a:t>towards</a:t>
            </a:r>
            <a:r>
              <a:rPr dirty="0" sz="2800" spc="9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800" spc="155">
                <a:solidFill>
                  <a:srgbClr val="EBECEF"/>
                </a:solidFill>
                <a:latin typeface="Calibri"/>
                <a:cs typeface="Calibri"/>
              </a:rPr>
              <a:t>most</a:t>
            </a:r>
            <a:r>
              <a:rPr dirty="0" sz="2800" spc="10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2800" spc="120">
                <a:solidFill>
                  <a:srgbClr val="EBECEF"/>
                </a:solidFill>
                <a:latin typeface="Calibri"/>
                <a:cs typeface="Calibri"/>
              </a:rPr>
              <a:t>films</a:t>
            </a:r>
            <a:endParaRPr sz="2800">
              <a:latin typeface="Calibri"/>
              <a:cs typeface="Calibri"/>
            </a:endParaRPr>
          </a:p>
          <a:p>
            <a:pPr marL="273050" marR="5329555">
              <a:lnSpc>
                <a:spcPct val="132000"/>
              </a:lnSpc>
              <a:spcBef>
                <a:spcPts val="3250"/>
              </a:spcBef>
            </a:pPr>
            <a:r>
              <a:rPr dirty="0" sz="2400" spc="-10" b="1">
                <a:solidFill>
                  <a:srgbClr val="F1F5F9"/>
                </a:solidFill>
                <a:latin typeface="Arial"/>
                <a:cs typeface="Arial"/>
              </a:rPr>
              <a:t>plt.figure(figsize=(8,5)) </a:t>
            </a:r>
            <a:r>
              <a:rPr dirty="0" sz="2400" b="1">
                <a:solidFill>
                  <a:srgbClr val="F1F5F9"/>
                </a:solidFill>
                <a:latin typeface="Arial"/>
                <a:cs typeface="Arial"/>
              </a:rPr>
              <a:t>sns.histplot(df_csv['rating'],</a:t>
            </a:r>
            <a:r>
              <a:rPr dirty="0" sz="2400" spc="-11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1F5F9"/>
                </a:solidFill>
                <a:latin typeface="Arial"/>
                <a:cs typeface="Arial"/>
              </a:rPr>
              <a:t>bins=10, kde=True,color="orange") plt.title("RatingDistribution") plt.xlabel("Rating") plt.ylabel("Count") plt.savefig("Rating_Distribution.png", dpi=300,bbox_inches='tight') plt.show()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105"/>
              </a:spcBef>
            </a:pPr>
            <a:r>
              <a:rPr dirty="0" sz="2900"/>
              <a:t>GENRE</a:t>
            </a:r>
            <a:r>
              <a:rPr dirty="0" sz="2900" spc="-80"/>
              <a:t> </a:t>
            </a:r>
            <a:r>
              <a:rPr dirty="0" sz="2900" spc="-10"/>
              <a:t>DISTRIBUTION:</a:t>
            </a:r>
            <a:endParaRPr sz="29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0371" y="2451188"/>
            <a:ext cx="7228078" cy="532180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54000" y="994917"/>
            <a:ext cx="13976350" cy="5457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23900" indent="-457834">
              <a:lnSpc>
                <a:spcPts val="3180"/>
              </a:lnSpc>
              <a:spcBef>
                <a:spcPts val="95"/>
              </a:spcBef>
              <a:buFont typeface="Arial"/>
              <a:buChar char="•"/>
              <a:tabLst>
                <a:tab pos="723900" algn="l"/>
              </a:tabLst>
            </a:pP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80">
                <a:solidFill>
                  <a:srgbClr val="FFFFFF"/>
                </a:solidFill>
                <a:latin typeface="Calibri"/>
                <a:cs typeface="Calibri"/>
              </a:rPr>
              <a:t>few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75">
                <a:solidFill>
                  <a:srgbClr val="FFFFFF"/>
                </a:solidFill>
                <a:latin typeface="Calibri"/>
                <a:cs typeface="Calibri"/>
              </a:rPr>
              <a:t>genres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Calibri"/>
                <a:cs typeface="Calibri"/>
              </a:rPr>
              <a:t>dominate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Calibri"/>
                <a:cs typeface="Calibri"/>
              </a:rPr>
              <a:t>movie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55">
                <a:solidFill>
                  <a:srgbClr val="FFFFFF"/>
                </a:solidFill>
                <a:latin typeface="Calibri"/>
                <a:cs typeface="Calibri"/>
              </a:rPr>
              <a:t>production.</a:t>
            </a:r>
            <a:endParaRPr sz="2800">
              <a:latin typeface="Calibri"/>
              <a:cs typeface="Calibri"/>
            </a:endParaRPr>
          </a:p>
          <a:p>
            <a:pPr marL="812165" indent="-546100">
              <a:lnSpc>
                <a:spcPts val="3000"/>
              </a:lnSpc>
              <a:buFont typeface="Arial"/>
              <a:buChar char="•"/>
              <a:tabLst>
                <a:tab pos="812165" algn="l"/>
              </a:tabLst>
            </a:pPr>
            <a:r>
              <a:rPr dirty="0" sz="2800" spc="125">
                <a:solidFill>
                  <a:srgbClr val="FFFFFF"/>
                </a:solidFill>
                <a:latin typeface="Calibri"/>
                <a:cs typeface="Calibri"/>
              </a:rPr>
              <a:t>Indicates</a:t>
            </a:r>
            <a:r>
              <a:rPr dirty="0" sz="28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dirty="0" sz="28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Calibri"/>
                <a:cs typeface="Calibri"/>
              </a:rPr>
              <a:t>preference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8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25">
                <a:solidFill>
                  <a:srgbClr val="FFFFFF"/>
                </a:solidFill>
                <a:latin typeface="Calibri"/>
                <a:cs typeface="Calibri"/>
              </a:rPr>
              <a:t>commercially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10">
                <a:solidFill>
                  <a:srgbClr val="FFFFFF"/>
                </a:solidFill>
                <a:latin typeface="Calibri"/>
                <a:cs typeface="Calibri"/>
              </a:rPr>
              <a:t>safe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Calibri"/>
                <a:cs typeface="Calibri"/>
              </a:rPr>
              <a:t>audience-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favorite</a:t>
            </a:r>
            <a:r>
              <a:rPr dirty="0" sz="2800" spc="105">
                <a:solidFill>
                  <a:srgbClr val="FFFFFF"/>
                </a:solidFill>
                <a:latin typeface="Calibri"/>
                <a:cs typeface="Calibri"/>
              </a:rPr>
              <a:t> genres.</a:t>
            </a:r>
            <a:endParaRPr sz="2800">
              <a:latin typeface="Calibri"/>
              <a:cs typeface="Calibri"/>
            </a:endParaRPr>
          </a:p>
          <a:p>
            <a:pPr marL="723900" indent="-457834">
              <a:lnSpc>
                <a:spcPts val="3180"/>
              </a:lnSpc>
              <a:buFont typeface="Arial"/>
              <a:buChar char="•"/>
              <a:tabLst>
                <a:tab pos="723900" algn="l"/>
              </a:tabLst>
            </a:pPr>
            <a:r>
              <a:rPr dirty="0" sz="2800" spc="229">
                <a:solidFill>
                  <a:srgbClr val="FFFFFF"/>
                </a:solidFill>
                <a:latin typeface="Calibri"/>
                <a:cs typeface="Calibri"/>
              </a:rPr>
              <a:t>Shows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75">
                <a:solidFill>
                  <a:srgbClr val="FFFFFF"/>
                </a:solidFill>
                <a:latin typeface="Calibri"/>
                <a:cs typeface="Calibri"/>
              </a:rPr>
              <a:t>genres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25">
                <a:solidFill>
                  <a:srgbClr val="FFFFFF"/>
                </a:solidFill>
                <a:latin typeface="Calibri"/>
                <a:cs typeface="Calibri"/>
              </a:rPr>
              <a:t>attract</a:t>
            </a:r>
            <a:r>
              <a:rPr dirty="0" sz="28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Calibri"/>
                <a:cs typeface="Calibri"/>
              </a:rPr>
              <a:t>consistent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Calibri"/>
                <a:cs typeface="Calibri"/>
              </a:rPr>
              <a:t>investment</a:t>
            </a:r>
            <a:endParaRPr sz="2800">
              <a:latin typeface="Calibri"/>
              <a:cs typeface="Calibri"/>
            </a:endParaRPr>
          </a:p>
          <a:p>
            <a:pPr marL="12700" marR="7520940">
              <a:lnSpc>
                <a:spcPct val="158400"/>
              </a:lnSpc>
              <a:spcBef>
                <a:spcPts val="3020"/>
              </a:spcBef>
            </a:pP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import</a:t>
            </a:r>
            <a:r>
              <a:rPr dirty="0" sz="2000" spc="-3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matplotlib.pyplot</a:t>
            </a:r>
            <a:r>
              <a:rPr dirty="0" sz="2000" spc="-3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as</a:t>
            </a:r>
            <a:r>
              <a:rPr dirty="0" sz="2000" spc="-3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pltimport</a:t>
            </a:r>
            <a:r>
              <a:rPr dirty="0" sz="2000" spc="-3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seaborn</a:t>
            </a:r>
            <a:r>
              <a:rPr dirty="0" sz="2000" spc="-2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as</a:t>
            </a:r>
            <a:r>
              <a:rPr dirty="0" sz="2000" spc="-25" b="1">
                <a:solidFill>
                  <a:srgbClr val="F1F5F9"/>
                </a:solidFill>
                <a:latin typeface="Arial"/>
                <a:cs typeface="Arial"/>
              </a:rPr>
              <a:t> sns </a:t>
            </a:r>
            <a:r>
              <a:rPr dirty="0" sz="2000" spc="-10" b="1">
                <a:solidFill>
                  <a:srgbClr val="F1F5F9"/>
                </a:solidFill>
                <a:latin typeface="Arial"/>
                <a:cs typeface="Arial"/>
              </a:rPr>
              <a:t>plt.figure(figsize=(8,8))df_csv['genre'].value_counts(). drop_duplicates().plot.pie(autopct='%1.1f%%')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plt.title("Genre</a:t>
            </a:r>
            <a:r>
              <a:rPr dirty="0" sz="2000" spc="-7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Distribution</a:t>
            </a:r>
            <a:r>
              <a:rPr dirty="0" sz="2000" spc="-6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(Pie</a:t>
            </a:r>
            <a:r>
              <a:rPr dirty="0" sz="2000" spc="-4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1F5F9"/>
                </a:solidFill>
                <a:latin typeface="Arial"/>
                <a:cs typeface="Arial"/>
              </a:rPr>
              <a:t>Chart)")</a:t>
            </a:r>
            <a:endParaRPr sz="2000">
              <a:latin typeface="Arial"/>
              <a:cs typeface="Arial"/>
            </a:endParaRPr>
          </a:p>
          <a:p>
            <a:pPr marL="12700" marR="8375015">
              <a:lnSpc>
                <a:spcPts val="3800"/>
              </a:lnSpc>
              <a:spcBef>
                <a:spcPts val="350"/>
              </a:spcBef>
            </a:pPr>
            <a:r>
              <a:rPr dirty="0" sz="2000" spc="-10" b="1">
                <a:solidFill>
                  <a:srgbClr val="F1F5F9"/>
                </a:solidFill>
                <a:latin typeface="Arial"/>
                <a:cs typeface="Arial"/>
              </a:rPr>
              <a:t>plt.ylabel("")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plt.savefig("Genre_Distribution.png",</a:t>
            </a:r>
            <a:r>
              <a:rPr dirty="0" sz="2000" spc="-12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1F5F9"/>
                </a:solidFill>
                <a:latin typeface="Arial"/>
                <a:cs typeface="Arial"/>
              </a:rPr>
              <a:t>dpi=300, bbox_inches='tight')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dirty="0" sz="2000" spc="-10" b="1">
                <a:solidFill>
                  <a:srgbClr val="F1F5F9"/>
                </a:solidFill>
                <a:latin typeface="Arial"/>
                <a:cs typeface="Arial"/>
              </a:rPr>
              <a:t>plt.show()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898" y="390219"/>
            <a:ext cx="4876800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/>
              <a:t>YEAR</a:t>
            </a:r>
            <a:r>
              <a:rPr dirty="0" sz="2900" spc="-20"/>
              <a:t> </a:t>
            </a:r>
            <a:r>
              <a:rPr dirty="0" sz="2900"/>
              <a:t>WISE</a:t>
            </a:r>
            <a:r>
              <a:rPr dirty="0" sz="2900" spc="-45"/>
              <a:t> </a:t>
            </a:r>
            <a:r>
              <a:rPr dirty="0" sz="2900"/>
              <a:t>MOVIE</a:t>
            </a:r>
            <a:r>
              <a:rPr dirty="0" sz="2900" spc="-55"/>
              <a:t> </a:t>
            </a:r>
            <a:r>
              <a:rPr dirty="0" sz="2900" spc="-30"/>
              <a:t>COUNT:</a:t>
            </a:r>
            <a:endParaRPr sz="2900"/>
          </a:p>
        </p:txBody>
      </p:sp>
      <p:sp>
        <p:nvSpPr>
          <p:cNvPr id="3" name="object 3" descr=""/>
          <p:cNvSpPr txBox="1"/>
          <p:nvPr/>
        </p:nvSpPr>
        <p:spPr>
          <a:xfrm>
            <a:off x="507898" y="994917"/>
            <a:ext cx="12524105" cy="1214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ts val="3180"/>
              </a:lnSpc>
              <a:spcBef>
                <a:spcPts val="95"/>
              </a:spcBef>
              <a:buFont typeface="Arial"/>
              <a:buChar char="•"/>
              <a:tabLst>
                <a:tab pos="469900" algn="l"/>
                <a:tab pos="4554220" algn="l"/>
              </a:tabLst>
            </a:pPr>
            <a:r>
              <a:rPr dirty="0" sz="2800" spc="55">
                <a:solidFill>
                  <a:srgbClr val="FFFFFF"/>
                </a:solidFill>
                <a:latin typeface="Calibri"/>
                <a:cs typeface="Calibri"/>
              </a:rPr>
              <a:t>Movie</a:t>
            </a:r>
            <a:r>
              <a:rPr dirty="0" sz="280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Calibri"/>
                <a:cs typeface="Calibri"/>
              </a:rPr>
              <a:t>production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Calibri"/>
                <a:cs typeface="Calibri"/>
              </a:rPr>
              <a:t>shows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17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Calibri"/>
                <a:cs typeface="Calibri"/>
              </a:rPr>
              <a:t>steady</a:t>
            </a: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Calibri"/>
                <a:cs typeface="Calibri"/>
              </a:rPr>
              <a:t>upward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Calibri"/>
                <a:cs typeface="Calibri"/>
              </a:rPr>
              <a:t>trend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years.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ts val="3000"/>
              </a:lnSpc>
              <a:buFont typeface="Arial"/>
              <a:buChar char="•"/>
              <a:tabLst>
                <a:tab pos="469900" algn="l"/>
              </a:tabLst>
            </a:pP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Modern</a:t>
            </a: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95">
                <a:solidFill>
                  <a:srgbClr val="FFFFFF"/>
                </a:solidFill>
                <a:latin typeface="Calibri"/>
                <a:cs typeface="Calibri"/>
              </a:rPr>
              <a:t>decades</a:t>
            </a:r>
            <a:r>
              <a:rPr dirty="0" sz="280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Calibri"/>
                <a:cs typeface="Calibri"/>
              </a:rPr>
              <a:t>indicate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dirty="0" sz="280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Calibri"/>
                <a:cs typeface="Calibri"/>
              </a:rPr>
              <a:t>movie 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output </a:t>
            </a: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4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7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Calibri"/>
                <a:cs typeface="Calibri"/>
              </a:rPr>
              <a:t>increased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demand.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ts val="3180"/>
              </a:lnSpc>
              <a:buFont typeface="Arial"/>
              <a:buChar char="•"/>
              <a:tabLst>
                <a:tab pos="469900" algn="l"/>
              </a:tabLst>
            </a:pPr>
            <a:r>
              <a:rPr dirty="0" sz="2800" spc="190">
                <a:solidFill>
                  <a:srgbClr val="FFFFFF"/>
                </a:solidFill>
                <a:latin typeface="Calibri"/>
                <a:cs typeface="Calibri"/>
              </a:rPr>
              <a:t>Reflects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Calibri"/>
                <a:cs typeface="Calibri"/>
              </a:rPr>
              <a:t>expansion</a:t>
            </a:r>
            <a:r>
              <a:rPr dirty="0" sz="280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8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 film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1500" y="2433827"/>
            <a:ext cx="5876925" cy="5490972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bins</a:t>
            </a:r>
            <a:r>
              <a:rPr dirty="0" spc="-55"/>
              <a:t> </a:t>
            </a:r>
            <a:r>
              <a:rPr dirty="0"/>
              <a:t>=</a:t>
            </a:r>
            <a:r>
              <a:rPr dirty="0" spc="-30"/>
              <a:t> </a:t>
            </a:r>
            <a:r>
              <a:rPr dirty="0"/>
              <a:t>[1980,</a:t>
            </a:r>
            <a:r>
              <a:rPr dirty="0" spc="-15"/>
              <a:t> </a:t>
            </a:r>
            <a:r>
              <a:rPr dirty="0"/>
              <a:t>1990,</a:t>
            </a:r>
            <a:r>
              <a:rPr dirty="0" spc="-15"/>
              <a:t> </a:t>
            </a:r>
            <a:r>
              <a:rPr dirty="0"/>
              <a:t>2000,</a:t>
            </a:r>
            <a:r>
              <a:rPr dirty="0" spc="-25"/>
              <a:t> </a:t>
            </a:r>
            <a:r>
              <a:rPr dirty="0"/>
              <a:t>2010,</a:t>
            </a:r>
            <a:r>
              <a:rPr dirty="0" spc="-15"/>
              <a:t> </a:t>
            </a:r>
            <a:r>
              <a:rPr dirty="0"/>
              <a:t>2020,</a:t>
            </a:r>
            <a:r>
              <a:rPr dirty="0" spc="-10"/>
              <a:t> </a:t>
            </a:r>
            <a:r>
              <a:rPr dirty="0"/>
              <a:t>2030]labels</a:t>
            </a:r>
            <a:r>
              <a:rPr dirty="0" spc="-20"/>
              <a:t> </a:t>
            </a:r>
            <a:r>
              <a:rPr dirty="0"/>
              <a:t>=</a:t>
            </a:r>
            <a:r>
              <a:rPr dirty="0" spc="-30"/>
              <a:t> </a:t>
            </a:r>
            <a:r>
              <a:rPr dirty="0" spc="-10"/>
              <a:t>["1980–89",</a:t>
            </a:r>
          </a:p>
          <a:p>
            <a:pPr marL="12700">
              <a:lnSpc>
                <a:spcPct val="100000"/>
              </a:lnSpc>
              <a:spcBef>
                <a:spcPts val="1635"/>
              </a:spcBef>
            </a:pPr>
            <a:r>
              <a:rPr dirty="0"/>
              <a:t>"1990–99",</a:t>
            </a:r>
            <a:r>
              <a:rPr dirty="0" spc="-30"/>
              <a:t> </a:t>
            </a:r>
            <a:r>
              <a:rPr dirty="0"/>
              <a:t>"2000–09",</a:t>
            </a:r>
            <a:r>
              <a:rPr dirty="0" spc="-15"/>
              <a:t> </a:t>
            </a:r>
            <a:r>
              <a:rPr dirty="0"/>
              <a:t>"2010–19",</a:t>
            </a:r>
            <a:r>
              <a:rPr dirty="0" spc="-25"/>
              <a:t> </a:t>
            </a:r>
            <a:r>
              <a:rPr dirty="0" spc="-10"/>
              <a:t>"2020-</a:t>
            </a:r>
            <a:r>
              <a:rPr dirty="0" spc="-20"/>
              <a:t>29"]</a:t>
            </a:r>
          </a:p>
          <a:p>
            <a:pPr marL="12700" marR="1463675">
              <a:lnSpc>
                <a:spcPts val="3810"/>
              </a:lnSpc>
              <a:spcBef>
                <a:spcPts val="395"/>
              </a:spcBef>
            </a:pPr>
            <a:r>
              <a:rPr dirty="0"/>
              <a:t>df_csv['year_range']</a:t>
            </a:r>
            <a:r>
              <a:rPr dirty="0" spc="-15"/>
              <a:t> </a:t>
            </a:r>
            <a:r>
              <a:rPr dirty="0"/>
              <a:t>=</a:t>
            </a:r>
            <a:r>
              <a:rPr dirty="0" spc="-60"/>
              <a:t> </a:t>
            </a:r>
            <a:r>
              <a:rPr dirty="0"/>
              <a:t>pd.cut(df_csv['year'],</a:t>
            </a:r>
            <a:r>
              <a:rPr dirty="0" spc="-20"/>
              <a:t> </a:t>
            </a:r>
            <a:r>
              <a:rPr dirty="0" spc="-10"/>
              <a:t>bins=bins, labels=labels)</a:t>
            </a: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dirty="0" spc="-10"/>
              <a:t>plt.figure(figsize=(10,5))</a:t>
            </a:r>
          </a:p>
          <a:p>
            <a:pPr marL="12700" marR="5080">
              <a:lnSpc>
                <a:spcPct val="176100"/>
              </a:lnSpc>
            </a:pPr>
            <a:r>
              <a:rPr dirty="0" spc="-10"/>
              <a:t>sns.barplot(x=labels,y=df_csv['year_range'].value_counts()[labels],c olor="purple")</a:t>
            </a:r>
          </a:p>
          <a:p>
            <a:pPr marL="12700" marR="2720975">
              <a:lnSpc>
                <a:spcPts val="3800"/>
              </a:lnSpc>
              <a:spcBef>
                <a:spcPts val="395"/>
              </a:spcBef>
            </a:pPr>
            <a:r>
              <a:rPr dirty="0"/>
              <a:t>plt.title("Movies</a:t>
            </a:r>
            <a:r>
              <a:rPr dirty="0" spc="-40"/>
              <a:t> </a:t>
            </a:r>
            <a:r>
              <a:rPr dirty="0"/>
              <a:t>Released</a:t>
            </a:r>
            <a:r>
              <a:rPr dirty="0" spc="-40"/>
              <a:t> </a:t>
            </a:r>
            <a:r>
              <a:rPr dirty="0"/>
              <a:t>per</a:t>
            </a:r>
            <a:r>
              <a:rPr dirty="0" spc="-90"/>
              <a:t> </a:t>
            </a:r>
            <a:r>
              <a:rPr dirty="0"/>
              <a:t>Year</a:t>
            </a:r>
            <a:r>
              <a:rPr dirty="0" spc="-55"/>
              <a:t> </a:t>
            </a:r>
            <a:r>
              <a:rPr dirty="0" spc="-10"/>
              <a:t>Range“) plt.xlabel("Year</a:t>
            </a:r>
            <a:r>
              <a:rPr dirty="0" spc="20"/>
              <a:t> </a:t>
            </a:r>
            <a:r>
              <a:rPr dirty="0" spc="-10"/>
              <a:t>Range“)</a:t>
            </a:r>
            <a:r>
              <a:rPr dirty="0" spc="500"/>
              <a:t> </a:t>
            </a:r>
            <a:r>
              <a:rPr dirty="0" spc="-10"/>
              <a:t>plt.ylabel("Count")</a:t>
            </a: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dirty="0"/>
              <a:t>plt.savefig("Movies_Released.png",</a:t>
            </a:r>
            <a:r>
              <a:rPr dirty="0" spc="-70"/>
              <a:t> </a:t>
            </a:r>
            <a:r>
              <a:rPr dirty="0"/>
              <a:t>dpi=300,</a:t>
            </a:r>
            <a:r>
              <a:rPr dirty="0" spc="-70"/>
              <a:t> </a:t>
            </a:r>
            <a:r>
              <a:rPr dirty="0" spc="-10"/>
              <a:t>bbox_inches='tight')</a:t>
            </a:r>
          </a:p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dirty="0" spc="-10"/>
              <a:t>plt.show()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105"/>
              </a:spcBef>
            </a:pPr>
            <a:r>
              <a:rPr dirty="0" sz="2900"/>
              <a:t>TOP</a:t>
            </a:r>
            <a:r>
              <a:rPr dirty="0" sz="2900" spc="-110"/>
              <a:t> </a:t>
            </a:r>
            <a:r>
              <a:rPr dirty="0" sz="2900"/>
              <a:t>10</a:t>
            </a:r>
            <a:r>
              <a:rPr dirty="0" sz="2900" spc="-45"/>
              <a:t> </a:t>
            </a:r>
            <a:r>
              <a:rPr dirty="0" sz="2900" spc="-10"/>
              <a:t>DIRECTORS:</a:t>
            </a:r>
            <a:endParaRPr sz="29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9050" y="2395727"/>
            <a:ext cx="6670294" cy="500557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07898" y="994917"/>
            <a:ext cx="10974070" cy="52057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ts val="3180"/>
              </a:lnSpc>
              <a:spcBef>
                <a:spcPts val="95"/>
              </a:spcBef>
              <a:buFont typeface="Arial"/>
              <a:buChar char="•"/>
              <a:tabLst>
                <a:tab pos="469900" algn="l"/>
              </a:tabLst>
            </a:pPr>
            <a:r>
              <a:rPr dirty="0" sz="2800" spc="105">
                <a:solidFill>
                  <a:srgbClr val="FFFFFF"/>
                </a:solidFill>
                <a:latin typeface="Calibri"/>
                <a:cs typeface="Calibri"/>
              </a:rPr>
              <a:t>Identifies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Calibri"/>
                <a:cs typeface="Calibri"/>
              </a:rPr>
              <a:t>filmmakers</a:t>
            </a:r>
            <a:r>
              <a:rPr dirty="0" sz="28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40">
                <a:solidFill>
                  <a:srgbClr val="FFFFFF"/>
                </a:solidFill>
                <a:latin typeface="Calibri"/>
                <a:cs typeface="Calibri"/>
              </a:rPr>
              <a:t>highest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contribution</a:t>
            </a:r>
            <a:r>
              <a:rPr dirty="0" sz="28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7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Calibri"/>
                <a:cs typeface="Calibri"/>
              </a:rPr>
              <a:t>dataset.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ts val="3000"/>
              </a:lnSpc>
              <a:buFont typeface="Arial"/>
              <a:buChar char="•"/>
              <a:tabLst>
                <a:tab pos="469900" algn="l"/>
              </a:tabLst>
            </a:pPr>
            <a:r>
              <a:rPr dirty="0" sz="2800" spc="229">
                <a:solidFill>
                  <a:srgbClr val="FFFFFF"/>
                </a:solidFill>
                <a:latin typeface="Calibri"/>
                <a:cs typeface="Calibri"/>
              </a:rPr>
              <a:t>Shows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7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80">
                <a:solidFill>
                  <a:srgbClr val="FFFFFF"/>
                </a:solidFill>
                <a:latin typeface="Calibri"/>
                <a:cs typeface="Calibri"/>
              </a:rPr>
              <a:t>few</a:t>
            </a:r>
            <a:r>
              <a:rPr dirty="0" sz="28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prolific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Calibri"/>
                <a:cs typeface="Calibri"/>
              </a:rPr>
              <a:t>directors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80">
                <a:solidFill>
                  <a:srgbClr val="FFFFFF"/>
                </a:solidFill>
                <a:latin typeface="Calibri"/>
                <a:cs typeface="Calibri"/>
              </a:rPr>
              <a:t>shape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dirty="0" sz="28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35">
                <a:solidFill>
                  <a:srgbClr val="FFFFFF"/>
                </a:solidFill>
                <a:latin typeface="Calibri"/>
                <a:cs typeface="Calibri"/>
              </a:rPr>
              <a:t>output.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ts val="3180"/>
              </a:lnSpc>
              <a:buFont typeface="Arial"/>
              <a:buChar char="•"/>
              <a:tabLst>
                <a:tab pos="469900" algn="l"/>
              </a:tabLst>
            </a:pPr>
            <a:r>
              <a:rPr dirty="0" sz="2800" spc="145">
                <a:solidFill>
                  <a:srgbClr val="FFFFFF"/>
                </a:solidFill>
                <a:latin typeface="Calibri"/>
                <a:cs typeface="Calibri"/>
              </a:rPr>
              <a:t>Demonstrates</a:t>
            </a:r>
            <a:r>
              <a:rPr dirty="0" sz="280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Calibri"/>
                <a:cs typeface="Calibri"/>
              </a:rPr>
              <a:t>director</a:t>
            </a:r>
            <a:r>
              <a:rPr dirty="0" sz="28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Calibri"/>
                <a:cs typeface="Calibri"/>
              </a:rPr>
              <a:t>influence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dirty="0" sz="28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Calibri"/>
                <a:cs typeface="Calibri"/>
              </a:rPr>
              <a:t>production</a:t>
            </a:r>
            <a:r>
              <a:rPr dirty="0" sz="28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12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endParaRPr sz="2800">
              <a:latin typeface="Calibri"/>
              <a:cs typeface="Calibri"/>
            </a:endParaRPr>
          </a:p>
          <a:p>
            <a:pPr marL="12700" marR="5791835">
              <a:lnSpc>
                <a:spcPct val="158300"/>
              </a:lnSpc>
              <a:spcBef>
                <a:spcPts val="1035"/>
              </a:spcBef>
            </a:pPr>
            <a:r>
              <a:rPr dirty="0" sz="2000" spc="-10" b="1">
                <a:solidFill>
                  <a:srgbClr val="F1F5F9"/>
                </a:solidFill>
                <a:latin typeface="Arial"/>
                <a:cs typeface="Arial"/>
              </a:rPr>
              <a:t>plt.figure(figsize=(10,5))top_directors= df_csv['directors'].value_counts().head(10) sns.barplot(x=top_directors.values, y=top_directors.index,color="red") plt.title("Top</a:t>
            </a:r>
            <a:r>
              <a:rPr dirty="0" sz="2000" spc="-7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F5F9"/>
                </a:solidFill>
                <a:latin typeface="Arial"/>
                <a:cs typeface="Arial"/>
              </a:rPr>
              <a:t>10</a:t>
            </a:r>
            <a:r>
              <a:rPr dirty="0" sz="2000" spc="-50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1F5F9"/>
                </a:solidFill>
                <a:latin typeface="Arial"/>
                <a:cs typeface="Arial"/>
              </a:rPr>
              <a:t>Directors") plt.savefig("Top_Directors.png",</a:t>
            </a:r>
            <a:r>
              <a:rPr dirty="0" sz="2000" spc="55" b="1">
                <a:solidFill>
                  <a:srgbClr val="F1F5F9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1F5F9"/>
                </a:solidFill>
                <a:latin typeface="Arial"/>
                <a:cs typeface="Arial"/>
              </a:rPr>
              <a:t>dpi=300, bbox_inches='tight')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dirty="0" sz="2000" spc="-10" b="1">
                <a:solidFill>
                  <a:srgbClr val="F1F5F9"/>
                </a:solidFill>
                <a:latin typeface="Arial"/>
                <a:cs typeface="Arial"/>
              </a:rPr>
              <a:t>plt.show()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60720" cy="8229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67958" y="753369"/>
            <a:ext cx="6275070" cy="14979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8600"/>
              </a:lnSpc>
              <a:spcBef>
                <a:spcPts val="95"/>
              </a:spcBef>
            </a:pPr>
            <a:r>
              <a:rPr dirty="0" sz="4450" spc="-10"/>
              <a:t>Bivariate</a:t>
            </a:r>
            <a:r>
              <a:rPr dirty="0" sz="4450" spc="-260"/>
              <a:t> </a:t>
            </a:r>
            <a:r>
              <a:rPr dirty="0" sz="4450" spc="-10"/>
              <a:t>Analysis: </a:t>
            </a:r>
            <a:r>
              <a:rPr dirty="0" sz="4450"/>
              <a:t>Interconnected</a:t>
            </a:r>
            <a:r>
              <a:rPr dirty="0" sz="4450" spc="-50"/>
              <a:t> </a:t>
            </a:r>
            <a:r>
              <a:rPr dirty="0" sz="4450" spc="-10"/>
              <a:t>Factors</a:t>
            </a:r>
            <a:endParaRPr sz="4450"/>
          </a:p>
        </p:txBody>
      </p:sp>
      <p:grpSp>
        <p:nvGrpSpPr>
          <p:cNvPr id="4" name="object 4" descr=""/>
          <p:cNvGrpSpPr/>
          <p:nvPr/>
        </p:nvGrpSpPr>
        <p:grpSpPr>
          <a:xfrm>
            <a:off x="6280150" y="2959607"/>
            <a:ext cx="7556500" cy="1949450"/>
            <a:chOff x="6280150" y="2959607"/>
            <a:chExt cx="7556500" cy="1949450"/>
          </a:xfrm>
        </p:grpSpPr>
        <p:sp>
          <p:nvSpPr>
            <p:cNvPr id="5" name="object 5" descr=""/>
            <p:cNvSpPr/>
            <p:nvPr/>
          </p:nvSpPr>
          <p:spPr>
            <a:xfrm>
              <a:off x="6280150" y="2990087"/>
              <a:ext cx="7556500" cy="1918970"/>
            </a:xfrm>
            <a:custGeom>
              <a:avLst/>
              <a:gdLst/>
              <a:ahLst/>
              <a:cxnLst/>
              <a:rect l="l" t="t" r="r" b="b"/>
              <a:pathLst>
                <a:path w="7556500" h="1918970">
                  <a:moveTo>
                    <a:pt x="7410196" y="0"/>
                  </a:moveTo>
                  <a:lnTo>
                    <a:pt x="146303" y="0"/>
                  </a:lnTo>
                  <a:lnTo>
                    <a:pt x="100071" y="7461"/>
                  </a:lnTo>
                  <a:lnTo>
                    <a:pt x="59911" y="28236"/>
                  </a:lnTo>
                  <a:lnTo>
                    <a:pt x="28236" y="59911"/>
                  </a:lnTo>
                  <a:lnTo>
                    <a:pt x="7461" y="100071"/>
                  </a:lnTo>
                  <a:lnTo>
                    <a:pt x="0" y="146303"/>
                  </a:lnTo>
                  <a:lnTo>
                    <a:pt x="0" y="1772158"/>
                  </a:lnTo>
                  <a:lnTo>
                    <a:pt x="7461" y="1818438"/>
                  </a:lnTo>
                  <a:lnTo>
                    <a:pt x="28236" y="1858605"/>
                  </a:lnTo>
                  <a:lnTo>
                    <a:pt x="59911" y="1890261"/>
                  </a:lnTo>
                  <a:lnTo>
                    <a:pt x="100071" y="1911012"/>
                  </a:lnTo>
                  <a:lnTo>
                    <a:pt x="146303" y="1918462"/>
                  </a:lnTo>
                  <a:lnTo>
                    <a:pt x="7410196" y="1918462"/>
                  </a:lnTo>
                  <a:lnTo>
                    <a:pt x="7456428" y="1911012"/>
                  </a:lnTo>
                  <a:lnTo>
                    <a:pt x="7496588" y="1890261"/>
                  </a:lnTo>
                  <a:lnTo>
                    <a:pt x="7528263" y="1858605"/>
                  </a:lnTo>
                  <a:lnTo>
                    <a:pt x="7549038" y="1818438"/>
                  </a:lnTo>
                  <a:lnTo>
                    <a:pt x="7556500" y="1772158"/>
                  </a:lnTo>
                  <a:lnTo>
                    <a:pt x="7556500" y="146303"/>
                  </a:lnTo>
                  <a:lnTo>
                    <a:pt x="7549038" y="100071"/>
                  </a:lnTo>
                  <a:lnTo>
                    <a:pt x="7528263" y="59911"/>
                  </a:lnTo>
                  <a:lnTo>
                    <a:pt x="7496588" y="28236"/>
                  </a:lnTo>
                  <a:lnTo>
                    <a:pt x="7456428" y="7461"/>
                  </a:lnTo>
                  <a:lnTo>
                    <a:pt x="7410196" y="0"/>
                  </a:lnTo>
                  <a:close/>
                </a:path>
              </a:pathLst>
            </a:custGeom>
            <a:solidFill>
              <a:srgbClr val="0F161F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0150" y="2959607"/>
              <a:ext cx="7556373" cy="12192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6525259" y="3542157"/>
            <a:ext cx="7044690" cy="10883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b="1">
                <a:solidFill>
                  <a:srgbClr val="EBECEF"/>
                </a:solidFill>
                <a:latin typeface="Arial"/>
                <a:cs typeface="Arial"/>
              </a:rPr>
              <a:t>Budget</a:t>
            </a:r>
            <a:r>
              <a:rPr dirty="0" sz="2200" spc="-30" b="1">
                <a:solidFill>
                  <a:srgbClr val="EBECE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BECEF"/>
                </a:solidFill>
                <a:latin typeface="Arial"/>
                <a:cs typeface="Arial"/>
              </a:rPr>
              <a:t>vs.</a:t>
            </a:r>
            <a:r>
              <a:rPr dirty="0" sz="2200" spc="-40" b="1">
                <a:solidFill>
                  <a:srgbClr val="EBECE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BECEF"/>
                </a:solidFill>
                <a:latin typeface="Arial"/>
                <a:cs typeface="Arial"/>
              </a:rPr>
              <a:t>Box</a:t>
            </a:r>
            <a:r>
              <a:rPr dirty="0" sz="2200" spc="-35" b="1">
                <a:solidFill>
                  <a:srgbClr val="EBECEF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EBECEF"/>
                </a:solidFill>
                <a:latin typeface="Arial"/>
                <a:cs typeface="Arial"/>
              </a:rPr>
              <a:t>Office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dirty="0" sz="1750" spc="90">
                <a:solidFill>
                  <a:srgbClr val="EBECEF"/>
                </a:solidFill>
                <a:latin typeface="Calibri"/>
                <a:cs typeface="Calibri"/>
              </a:rPr>
              <a:t>A</a:t>
            </a:r>
            <a:r>
              <a:rPr dirty="0" sz="175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80">
                <a:solidFill>
                  <a:srgbClr val="EBECEF"/>
                </a:solidFill>
                <a:latin typeface="Calibri"/>
                <a:cs typeface="Calibri"/>
              </a:rPr>
              <a:t>clear </a:t>
            </a:r>
            <a:r>
              <a:rPr dirty="0" sz="1750" spc="60">
                <a:solidFill>
                  <a:srgbClr val="EBECEF"/>
                </a:solidFill>
                <a:latin typeface="Calibri"/>
                <a:cs typeface="Calibri"/>
              </a:rPr>
              <a:t>positive</a:t>
            </a:r>
            <a:r>
              <a:rPr dirty="0" sz="1750" spc="7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45">
                <a:solidFill>
                  <a:srgbClr val="EBECEF"/>
                </a:solidFill>
                <a:latin typeface="Calibri"/>
                <a:cs typeface="Calibri"/>
              </a:rPr>
              <a:t>relationship:</a:t>
            </a:r>
            <a:r>
              <a:rPr dirty="0" sz="1750" spc="8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60">
                <a:solidFill>
                  <a:srgbClr val="EBECEF"/>
                </a:solidFill>
                <a:latin typeface="Calibri"/>
                <a:cs typeface="Calibri"/>
              </a:rPr>
              <a:t>higher</a:t>
            </a:r>
            <a:r>
              <a:rPr dirty="0" sz="1750" spc="8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100">
                <a:solidFill>
                  <a:srgbClr val="EBECEF"/>
                </a:solidFill>
                <a:latin typeface="Calibri"/>
                <a:cs typeface="Calibri"/>
              </a:rPr>
              <a:t>budgets</a:t>
            </a:r>
            <a:r>
              <a:rPr dirty="0" sz="1750" spc="9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75">
                <a:solidFill>
                  <a:srgbClr val="EBECEF"/>
                </a:solidFill>
                <a:latin typeface="Calibri"/>
                <a:cs typeface="Calibri"/>
              </a:rPr>
              <a:t>generally lead </a:t>
            </a:r>
            <a:r>
              <a:rPr dirty="0" sz="1750">
                <a:solidFill>
                  <a:srgbClr val="EBECEF"/>
                </a:solidFill>
                <a:latin typeface="Calibri"/>
                <a:cs typeface="Calibri"/>
              </a:rPr>
              <a:t>to</a:t>
            </a:r>
            <a:r>
              <a:rPr dirty="0" sz="1750" spc="5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65">
                <a:solidFill>
                  <a:srgbClr val="EBECEF"/>
                </a:solidFill>
                <a:latin typeface="Calibri"/>
                <a:cs typeface="Calibri"/>
              </a:rPr>
              <a:t>stronger</a:t>
            </a: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750" spc="120">
                <a:solidFill>
                  <a:srgbClr val="EBECEF"/>
                </a:solidFill>
                <a:latin typeface="Calibri"/>
                <a:cs typeface="Calibri"/>
              </a:rPr>
              <a:t>box-</a:t>
            </a:r>
            <a:r>
              <a:rPr dirty="0" sz="1750" spc="85">
                <a:solidFill>
                  <a:srgbClr val="EBECEF"/>
                </a:solidFill>
                <a:latin typeface="Calibri"/>
                <a:cs typeface="Calibri"/>
              </a:rPr>
              <a:t>office</a:t>
            </a:r>
            <a:r>
              <a:rPr dirty="0" sz="1750" spc="6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45">
                <a:solidFill>
                  <a:srgbClr val="EBECEF"/>
                </a:solidFill>
                <a:latin typeface="Calibri"/>
                <a:cs typeface="Calibri"/>
              </a:rPr>
              <a:t>earnings.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280150" y="5445125"/>
            <a:ext cx="7556500" cy="1949450"/>
            <a:chOff x="6280150" y="5445125"/>
            <a:chExt cx="7556500" cy="1949450"/>
          </a:xfrm>
        </p:grpSpPr>
        <p:sp>
          <p:nvSpPr>
            <p:cNvPr id="9" name="object 9" descr=""/>
            <p:cNvSpPr/>
            <p:nvPr/>
          </p:nvSpPr>
          <p:spPr>
            <a:xfrm>
              <a:off x="6280150" y="5475605"/>
              <a:ext cx="7556500" cy="1918970"/>
            </a:xfrm>
            <a:custGeom>
              <a:avLst/>
              <a:gdLst/>
              <a:ahLst/>
              <a:cxnLst/>
              <a:rect l="l" t="t" r="r" b="b"/>
              <a:pathLst>
                <a:path w="7556500" h="1918970">
                  <a:moveTo>
                    <a:pt x="7410196" y="0"/>
                  </a:moveTo>
                  <a:lnTo>
                    <a:pt x="146303" y="0"/>
                  </a:lnTo>
                  <a:lnTo>
                    <a:pt x="100071" y="7449"/>
                  </a:lnTo>
                  <a:lnTo>
                    <a:pt x="59911" y="28200"/>
                  </a:lnTo>
                  <a:lnTo>
                    <a:pt x="28236" y="59856"/>
                  </a:lnTo>
                  <a:lnTo>
                    <a:pt x="7461" y="100023"/>
                  </a:lnTo>
                  <a:lnTo>
                    <a:pt x="0" y="146304"/>
                  </a:lnTo>
                  <a:lnTo>
                    <a:pt x="0" y="1772107"/>
                  </a:lnTo>
                  <a:lnTo>
                    <a:pt x="7461" y="1818353"/>
                  </a:lnTo>
                  <a:lnTo>
                    <a:pt x="28236" y="1858516"/>
                  </a:lnTo>
                  <a:lnTo>
                    <a:pt x="59911" y="1890185"/>
                  </a:lnTo>
                  <a:lnTo>
                    <a:pt x="100071" y="1910953"/>
                  </a:lnTo>
                  <a:lnTo>
                    <a:pt x="146303" y="1918411"/>
                  </a:lnTo>
                  <a:lnTo>
                    <a:pt x="7410196" y="1918411"/>
                  </a:lnTo>
                  <a:lnTo>
                    <a:pt x="7456428" y="1910953"/>
                  </a:lnTo>
                  <a:lnTo>
                    <a:pt x="7496588" y="1890185"/>
                  </a:lnTo>
                  <a:lnTo>
                    <a:pt x="7528263" y="1858516"/>
                  </a:lnTo>
                  <a:lnTo>
                    <a:pt x="7549038" y="1818353"/>
                  </a:lnTo>
                  <a:lnTo>
                    <a:pt x="7556500" y="1772107"/>
                  </a:lnTo>
                  <a:lnTo>
                    <a:pt x="7556500" y="146304"/>
                  </a:lnTo>
                  <a:lnTo>
                    <a:pt x="7549038" y="100023"/>
                  </a:lnTo>
                  <a:lnTo>
                    <a:pt x="7528263" y="59856"/>
                  </a:lnTo>
                  <a:lnTo>
                    <a:pt x="7496588" y="28200"/>
                  </a:lnTo>
                  <a:lnTo>
                    <a:pt x="7456428" y="7449"/>
                  </a:lnTo>
                  <a:lnTo>
                    <a:pt x="7410196" y="0"/>
                  </a:lnTo>
                  <a:close/>
                </a:path>
              </a:pathLst>
            </a:custGeom>
            <a:solidFill>
              <a:srgbClr val="0F161F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0150" y="5445125"/>
              <a:ext cx="7556373" cy="121919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6525259" y="6027801"/>
            <a:ext cx="6662420" cy="10883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b="1">
                <a:solidFill>
                  <a:srgbClr val="EBECEF"/>
                </a:solidFill>
                <a:latin typeface="Arial"/>
                <a:cs typeface="Arial"/>
              </a:rPr>
              <a:t>Average</a:t>
            </a:r>
            <a:r>
              <a:rPr dirty="0" sz="2200" spc="-60" b="1">
                <a:solidFill>
                  <a:srgbClr val="EBECE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EBECEF"/>
                </a:solidFill>
                <a:latin typeface="Arial"/>
                <a:cs typeface="Arial"/>
              </a:rPr>
              <a:t>Rating</a:t>
            </a:r>
            <a:r>
              <a:rPr dirty="0" sz="2200" spc="-80" b="1">
                <a:solidFill>
                  <a:srgbClr val="EBECEF"/>
                </a:solidFill>
                <a:latin typeface="Arial"/>
                <a:cs typeface="Arial"/>
              </a:rPr>
              <a:t> </a:t>
            </a:r>
            <a:r>
              <a:rPr dirty="0" sz="2200" spc="-35" b="1">
                <a:solidFill>
                  <a:srgbClr val="EBECEF"/>
                </a:solidFill>
                <a:latin typeface="Arial"/>
                <a:cs typeface="Arial"/>
              </a:rPr>
              <a:t>Year-</a:t>
            </a:r>
            <a:r>
              <a:rPr dirty="0" sz="2200" spc="-20" b="1">
                <a:solidFill>
                  <a:srgbClr val="EBECEF"/>
                </a:solidFill>
                <a:latin typeface="Arial"/>
                <a:cs typeface="Arial"/>
              </a:rPr>
              <a:t>wise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09100"/>
              </a:lnSpc>
              <a:spcBef>
                <a:spcPts val="1150"/>
              </a:spcBef>
            </a:pPr>
            <a:r>
              <a:rPr dirty="0" sz="1750" spc="85">
                <a:solidFill>
                  <a:srgbClr val="EBECEF"/>
                </a:solidFill>
                <a:latin typeface="Calibri"/>
                <a:cs typeface="Calibri"/>
              </a:rPr>
              <a:t>Average</a:t>
            </a:r>
            <a:r>
              <a:rPr dirty="0" sz="1750" spc="80">
                <a:solidFill>
                  <a:srgbClr val="EBECEF"/>
                </a:solidFill>
                <a:latin typeface="Calibri"/>
                <a:cs typeface="Calibri"/>
              </a:rPr>
              <a:t> ratings</a:t>
            </a:r>
            <a:r>
              <a:rPr dirty="0" sz="1750" spc="9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55">
                <a:solidFill>
                  <a:srgbClr val="EBECEF"/>
                </a:solidFill>
                <a:latin typeface="Calibri"/>
                <a:cs typeface="Calibri"/>
              </a:rPr>
              <a:t>remain</a:t>
            </a:r>
            <a:r>
              <a:rPr dirty="0" sz="1750" spc="7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65">
                <a:solidFill>
                  <a:srgbClr val="EBECEF"/>
                </a:solidFill>
                <a:latin typeface="Calibri"/>
                <a:cs typeface="Calibri"/>
              </a:rPr>
              <a:t>consistent,</a:t>
            </a:r>
            <a:r>
              <a:rPr dirty="0" sz="1750" spc="11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>
                <a:solidFill>
                  <a:srgbClr val="EBECEF"/>
                </a:solidFill>
                <a:latin typeface="Calibri"/>
                <a:cs typeface="Calibri"/>
              </a:rPr>
              <a:t>with</a:t>
            </a:r>
            <a:r>
              <a:rPr dirty="0" sz="1750" spc="8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105">
                <a:solidFill>
                  <a:srgbClr val="EBECEF"/>
                </a:solidFill>
                <a:latin typeface="Calibri"/>
                <a:cs typeface="Calibri"/>
              </a:rPr>
              <a:t>a</a:t>
            </a:r>
            <a:r>
              <a:rPr dirty="0" sz="1750" spc="80">
                <a:solidFill>
                  <a:srgbClr val="EBECEF"/>
                </a:solidFill>
                <a:latin typeface="Calibri"/>
                <a:cs typeface="Calibri"/>
              </a:rPr>
              <a:t> significant</a:t>
            </a:r>
            <a:r>
              <a:rPr dirty="0" sz="1750" spc="8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70">
                <a:solidFill>
                  <a:srgbClr val="EBECEF"/>
                </a:solidFill>
                <a:latin typeface="Calibri"/>
                <a:cs typeface="Calibri"/>
              </a:rPr>
              <a:t>upward</a:t>
            </a:r>
            <a:r>
              <a:rPr dirty="0" sz="1750" spc="90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45">
                <a:solidFill>
                  <a:srgbClr val="EBECEF"/>
                </a:solidFill>
                <a:latin typeface="Calibri"/>
                <a:cs typeface="Calibri"/>
              </a:rPr>
              <a:t>trend </a:t>
            </a:r>
            <a:r>
              <a:rPr dirty="0" sz="1750" spc="80">
                <a:solidFill>
                  <a:srgbClr val="EBECEF"/>
                </a:solidFill>
                <a:latin typeface="Calibri"/>
                <a:cs typeface="Calibri"/>
              </a:rPr>
              <a:t>observed</a:t>
            </a:r>
            <a:r>
              <a:rPr dirty="0" sz="1750" spc="6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80">
                <a:solidFill>
                  <a:srgbClr val="EBECEF"/>
                </a:solidFill>
                <a:latin typeface="Calibri"/>
                <a:cs typeface="Calibri"/>
              </a:rPr>
              <a:t>between</a:t>
            </a:r>
            <a:r>
              <a:rPr dirty="0" sz="1750" spc="85">
                <a:solidFill>
                  <a:srgbClr val="EBECEF"/>
                </a:solidFill>
                <a:latin typeface="Calibri"/>
                <a:cs typeface="Calibri"/>
              </a:rPr>
              <a:t> </a:t>
            </a:r>
            <a:r>
              <a:rPr dirty="0" sz="1750" spc="105">
                <a:solidFill>
                  <a:srgbClr val="EBECEF"/>
                </a:solidFill>
                <a:latin typeface="Calibri"/>
                <a:cs typeface="Calibri"/>
              </a:rPr>
              <a:t>1960-</a:t>
            </a:r>
            <a:r>
              <a:rPr dirty="0" sz="1750" spc="-10">
                <a:solidFill>
                  <a:srgbClr val="EBECEF"/>
                </a:solidFill>
                <a:latin typeface="Calibri"/>
                <a:cs typeface="Calibri"/>
              </a:rPr>
              <a:t>1980.</a:t>
            </a:r>
            <a:endParaRPr sz="1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lightpdf.com</dc:creator>
  <dc:subject>LightPDF - Edit, Convert PDF Files Online for Free</dc:subject>
  <dc:title>PowerPoint Presentation</dc:title>
  <dcterms:created xsi:type="dcterms:W3CDTF">2025-12-09T17:47:59Z</dcterms:created>
  <dcterms:modified xsi:type="dcterms:W3CDTF">2025-12-09T17:47:59Z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2025-12-09T00:00:00Z</vt:filetime>
  </property>
  <property fmtid="{D5CDD505-2E9C-101B-9397-08002B2CF9AE}" pid="3" name="Creator">
    <vt:lpwstr>lightpdf.com</vt:lpwstr>
  </property>
  <property fmtid="{D5CDD505-2E9C-101B-9397-08002B2CF9AE}" pid="4" name="LastSaved">
    <vt:filetime>2025-12-09T00:00:00Z</vt:filetime>
  </property>
  <property fmtid="{D5CDD505-2E9C-101B-9397-08002B2CF9AE}" pid="5" name="Producer">
    <vt:lpwstr>3-Heights(TM) PDF Security Shell 4.8.25.2 (http://www.pdf-tools.com)</vt:lpwstr>
  </property>
</Properties>
</file>